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63"/>
  </p:notesMasterIdLst>
  <p:handoutMasterIdLst>
    <p:handoutMasterId r:id="rId64"/>
  </p:handoutMasterIdLst>
  <p:sldIdLst>
    <p:sldId id="472" r:id="rId2"/>
    <p:sldId id="256" r:id="rId3"/>
    <p:sldId id="258" r:id="rId4"/>
    <p:sldId id="505" r:id="rId5"/>
    <p:sldId id="474" r:id="rId6"/>
    <p:sldId id="475" r:id="rId7"/>
    <p:sldId id="500" r:id="rId8"/>
    <p:sldId id="389" r:id="rId9"/>
    <p:sldId id="390" r:id="rId10"/>
    <p:sldId id="276" r:id="rId11"/>
    <p:sldId id="395" r:id="rId12"/>
    <p:sldId id="370" r:id="rId13"/>
    <p:sldId id="371" r:id="rId14"/>
    <p:sldId id="282" r:id="rId15"/>
    <p:sldId id="283" r:id="rId16"/>
    <p:sldId id="285" r:id="rId17"/>
    <p:sldId id="459" r:id="rId18"/>
    <p:sldId id="451" r:id="rId19"/>
    <p:sldId id="452" r:id="rId20"/>
    <p:sldId id="463" r:id="rId21"/>
    <p:sldId id="507" r:id="rId22"/>
    <p:sldId id="506" r:id="rId23"/>
    <p:sldId id="455" r:id="rId24"/>
    <p:sldId id="456" r:id="rId25"/>
    <p:sldId id="457" r:id="rId26"/>
    <p:sldId id="291" r:id="rId27"/>
    <p:sldId id="508" r:id="rId28"/>
    <p:sldId id="287" r:id="rId29"/>
    <p:sldId id="480" r:id="rId30"/>
    <p:sldId id="460" r:id="rId31"/>
    <p:sldId id="476" r:id="rId32"/>
    <p:sldId id="461" r:id="rId33"/>
    <p:sldId id="477" r:id="rId34"/>
    <p:sldId id="307" r:id="rId35"/>
    <p:sldId id="308" r:id="rId36"/>
    <p:sldId id="309" r:id="rId37"/>
    <p:sldId id="310" r:id="rId38"/>
    <p:sldId id="311" r:id="rId39"/>
    <p:sldId id="409" r:id="rId40"/>
    <p:sldId id="410" r:id="rId41"/>
    <p:sldId id="501" r:id="rId42"/>
    <p:sldId id="502" r:id="rId43"/>
    <p:sldId id="503" r:id="rId44"/>
    <p:sldId id="504" r:id="rId45"/>
    <p:sldId id="335" r:id="rId46"/>
    <p:sldId id="336" r:id="rId47"/>
    <p:sldId id="337" r:id="rId48"/>
    <p:sldId id="352" r:id="rId49"/>
    <p:sldId id="356" r:id="rId50"/>
    <p:sldId id="481" r:id="rId51"/>
    <p:sldId id="464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368" r:id="rId6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8"/>
    <p:restoredTop sz="94766"/>
  </p:normalViewPr>
  <p:slideViewPr>
    <p:cSldViewPr snapToGrid="0" snapToObjects="1">
      <p:cViewPr varScale="1">
        <p:scale>
          <a:sx n="120" d="100"/>
          <a:sy n="120" d="100"/>
        </p:scale>
        <p:origin x="17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1B64B-832B-6B4E-987A-FA50363C532C}" type="datetimeFigureOut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9EB51-86EC-E243-A0F6-3BFA5C4EB8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203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2FBC3-3A53-4C45-B4D2-EF3D39DF08CA}" type="datetimeFigureOut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ED5B4-7238-4E43-A8F9-0D59BE42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539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vega.sanger.ac.uk/info/about/man_annotation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ega.sanger.ac.uk/info/about/man_annotation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depulp01</a:t>
            </a:r>
            <a:r>
              <a:rPr lang="mr-IN" dirty="0"/>
              <a:t>…</a:t>
            </a:r>
            <a:endParaRPr lang="fr-FR" dirty="0"/>
          </a:p>
          <a:p>
            <a:r>
              <a:rPr lang="fr-FR"/>
              <a:t>b!otech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29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67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GRC : Genome</a:t>
            </a:r>
            <a:r>
              <a:rPr lang="en-US" baseline="0" dirty="0"/>
              <a:t> reference consortium</a:t>
            </a:r>
          </a:p>
          <a:p>
            <a:r>
              <a:rPr lang="en-US" baseline="0"/>
              <a:t>Jim Kent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4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WTSI: welcome trust sanger institute</a:t>
            </a:r>
          </a:p>
          <a:p>
            <a:r>
              <a:rPr lang="en-US" dirty="0"/>
              <a:t>HAVANA/ Vega</a:t>
            </a:r>
            <a:r>
              <a:rPr lang="en-US" baseline="0" dirty="0"/>
              <a:t> : </a:t>
            </a:r>
            <a:r>
              <a:rPr lang="en-US" dirty="0"/>
              <a:t>A repository for high-quality gene models produced by the manual annotation of vertebrate genomes.</a:t>
            </a:r>
          </a:p>
          <a:p>
            <a:r>
              <a:rPr lang="en-US" dirty="0"/>
              <a:t>Whereas </a:t>
            </a:r>
            <a:r>
              <a:rPr lang="en-US" dirty="0" err="1"/>
              <a:t>Ensembl</a:t>
            </a:r>
            <a:r>
              <a:rPr lang="en-US" dirty="0"/>
              <a:t> shows deep datasets (for example Variations and Regulatory Feature Predictions) and computationally derived gene predictions on a large number of whole genomes, Vega concentrates on showing gene annotations arising from the </a:t>
            </a:r>
            <a:r>
              <a:rPr lang="en-US" dirty="0" err="1"/>
              <a:t>labour</a:t>
            </a:r>
            <a:r>
              <a:rPr lang="en-US" dirty="0"/>
              <a:t> intensive process of </a:t>
            </a:r>
            <a:r>
              <a:rPr lang="en-US" dirty="0">
                <a:hlinkClick r:id="rId3"/>
              </a:rPr>
              <a:t>manual curation</a:t>
            </a:r>
            <a:r>
              <a:rPr lang="en-US" dirty="0"/>
              <a:t>. This approach is being applied to the whole of the human, mouse and </a:t>
            </a:r>
            <a:r>
              <a:rPr lang="en-US" dirty="0" err="1"/>
              <a:t>zebrafish</a:t>
            </a:r>
            <a:r>
              <a:rPr lang="en-US" dirty="0"/>
              <a:t> genomes. In addition, small regions of particular biological interest, for example the MHC regions of the gorilla, wallaby, pig and dog genomes have also been annotated.</a:t>
            </a:r>
          </a:p>
          <a:p>
            <a:endParaRPr lang="en-US" dirty="0"/>
          </a:p>
          <a:p>
            <a:r>
              <a:rPr lang="en-US" dirty="0"/>
              <a:t>SGD pour Saccharomyces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WTSI: welcome trust sanger institute</a:t>
            </a:r>
          </a:p>
          <a:p>
            <a:r>
              <a:rPr lang="en-US" dirty="0"/>
              <a:t>HAVANA/ Vega</a:t>
            </a:r>
            <a:r>
              <a:rPr lang="en-US" baseline="0" dirty="0"/>
              <a:t> : </a:t>
            </a:r>
            <a:r>
              <a:rPr lang="en-US" dirty="0"/>
              <a:t>A repository for high-quality gene models produced by the manual annotation of vertebrate genomes.</a:t>
            </a:r>
          </a:p>
          <a:p>
            <a:r>
              <a:rPr lang="en-US" dirty="0"/>
              <a:t>Whereas </a:t>
            </a:r>
            <a:r>
              <a:rPr lang="en-US" dirty="0" err="1"/>
              <a:t>Ensembl</a:t>
            </a:r>
            <a:r>
              <a:rPr lang="en-US" dirty="0"/>
              <a:t> shows deep datasets (for example Variations and Regulatory Feature Predictions) and computationally derived gene predictions on a large number of whole genomes, Vega concentrates on showing gene annotations arising from the </a:t>
            </a:r>
            <a:r>
              <a:rPr lang="en-US" dirty="0" err="1"/>
              <a:t>labour</a:t>
            </a:r>
            <a:r>
              <a:rPr lang="en-US" dirty="0"/>
              <a:t> intensive process of </a:t>
            </a:r>
            <a:r>
              <a:rPr lang="en-US" dirty="0">
                <a:hlinkClick r:id="rId3"/>
              </a:rPr>
              <a:t>manual curation</a:t>
            </a:r>
            <a:r>
              <a:rPr lang="en-US" dirty="0"/>
              <a:t>. This approach is being applied to the whole of the human, mouse and </a:t>
            </a:r>
            <a:r>
              <a:rPr lang="en-US" dirty="0" err="1"/>
              <a:t>zebrafish</a:t>
            </a:r>
            <a:r>
              <a:rPr lang="en-US" dirty="0"/>
              <a:t> genomes. In addition, small regions of particular biological interest, for example the MHC regions of the gorilla, wallaby, pig and dog genomes have also been annotated.</a:t>
            </a:r>
          </a:p>
          <a:p>
            <a:endParaRPr lang="en-US" dirty="0"/>
          </a:p>
          <a:p>
            <a:r>
              <a:rPr lang="en-US" dirty="0"/>
              <a:t>SGD pour Saccharomyces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Mt-</a:t>
            </a:r>
            <a:r>
              <a:rPr lang="fr-FR" dirty="0" err="1"/>
              <a:t>tRNAtransfer</a:t>
            </a:r>
            <a:r>
              <a:rPr lang="fr-FR" dirty="0"/>
              <a:t> RNA </a:t>
            </a:r>
            <a:r>
              <a:rPr lang="fr-FR" dirty="0" err="1"/>
              <a:t>located</a:t>
            </a:r>
            <a:r>
              <a:rPr lang="fr-FR" dirty="0"/>
              <a:t> in the mitochondrial </a:t>
            </a:r>
            <a:r>
              <a:rPr lang="fr-FR" dirty="0" err="1"/>
              <a:t>genome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80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6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BD2279-C134-EA43-BE3F-18FFA0414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C7BFB-61AD-DC41-9D95-5EA3E4A3B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CBC0B4-2929-734A-AF58-64A151E1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9D50-9B4B-8842-99F7-747B0C94AF67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F39E7C-68DC-D841-8342-8498FB0C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F2AC-C6AC-5A4D-BA2F-B796ED14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370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CFA2DF-247B-B047-8D96-B0860F0E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A0A471-5EA2-6848-BE78-CDCF21EAF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3A5B5F-3F1B-8E44-B065-1DC6046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DB7E-B5E3-3C41-84DA-03ED1262B83C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F5A3AC-C517-814B-A254-0A355FF3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D2956-BDC1-044F-895C-A09494FF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2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B437D39-0C15-A64B-AD69-1CC68A333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4CE134-B34F-0D4F-9BAA-24ABED54F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D66393-45CE-4647-83BF-F5223B9D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4EB0-5E4D-3749-A20D-9682A4D47D99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668FF-BAAF-3C47-9757-83C3A3A7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847822-F691-A64C-B522-9E91C4C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881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97731-1A54-814B-B965-4A7FCD23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CA03C5-942C-A047-BDF6-E8EC92A75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C5025A-63BB-EA4B-B635-F6187842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A668-74F5-4E47-92C3-943DF90211FF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F3620F-2DA7-AB45-B921-38054795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A82ECA-704E-5F4F-99C9-0F566E4D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40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FFF45-562B-BF44-8431-7945B2CA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A4054D-9DDC-B84D-80BC-AC34C25B3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0E6D40-9F90-C045-8F39-AA128A1D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3F637C-5E98-0F45-8CDA-89F6A790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A29F4F-87D9-014F-8A10-36CF73D0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8200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959384-1D03-A542-A4BC-1C135341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B3A915-12B5-7546-AE6C-5A5201D6C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70D59D-37D9-A843-A47A-3A7951996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283463-79D9-1B42-AD3F-37B3DEED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6C5A-1135-3944-B1EE-B443080BFBFA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675237-282E-BA4C-9D9B-BCB16259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306A41-804E-974C-82C7-A3FD3D1A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712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36F17B-3366-D345-A9D4-E3C4149D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73B7F5-BF6D-CE45-A117-DACC4D253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BD3A16-E7AB-1E42-8936-48D342474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1367122-FAC6-9A4E-92E8-BC1B3F2C6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5A05B57-E548-8246-8C57-9EE5D1E45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DBCB8D1-6C98-404A-A05C-91496E48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AAF16D-3202-5949-A52D-2103F1BE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79B98A-0A48-7941-9181-8D3AE047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64290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F0CED-67CC-C440-84FD-707C484C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FB828D-01C3-BF4C-AFB0-07446124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E1F7-738C-8C49-A300-8062A3102E85}" type="datetime1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D76276-EC1F-5041-A202-8D4153BC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A23385-D72D-2A4A-9346-BD5F8E5A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90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AA2449E-C8A9-7040-B192-01A46F29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EDE3-9AFE-7E4D-A0D7-94DE37731203}" type="datetime1">
              <a:rPr lang="fr-FR" smtClean="0"/>
              <a:t>28/03/2023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D07402-CC67-FB42-893C-7239E792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FBFA98-88DE-714C-8870-63AD322E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48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F8729-E7C3-2E48-A0BE-F5B5D08C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6B2AD-BED4-3948-B4D3-3D7F42AE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335721-F964-FA4E-8475-62115CC4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7334EA-979F-CE4D-8E5B-9E2ECCFF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CF56-8CFB-9D43-AF1A-D860A1D5725E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E7889C-CE8F-064E-847B-51CB8C0F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4605BB-4D21-4F4F-AE47-5BF2EE95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119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5B41E-B650-1F4B-82CF-74EB5EC4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D629E0-6D6D-D24B-B794-EB41D5CB7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6A6236-22CF-8546-9C69-338FFFE4F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8FE8BF-0574-A04F-9946-7F053380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A85F-B1C5-B84E-B3C3-541203481348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1F2BE0-1908-2249-BBB8-CD290299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8E538E-9AC3-314B-8713-ABC6DC51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71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EA62C6-7AD4-7649-BDDF-8C81569E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2B5E5B-4D62-D649-AA7E-7085B4460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998CA8-9654-384A-89C4-3F72D5B7A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8B6252-CD79-1449-9238-EE8FA31AC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15788-6D0F-744A-AE1C-FAB737F60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84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egras.github.io/PhDprogra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etazoa.ensembl.org" TargetMode="External"/><Relationship Id="rId7" Type="http://schemas.openxmlformats.org/officeDocument/2006/relationships/hyperlink" Target="http://protists.ensembl.org" TargetMode="External"/><Relationship Id="rId2" Type="http://schemas.openxmlformats.org/officeDocument/2006/relationships/hyperlink" Target="http://ensembl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ungi.ensembl.org" TargetMode="External"/><Relationship Id="rId5" Type="http://schemas.openxmlformats.org/officeDocument/2006/relationships/hyperlink" Target="http://plants.ensembl.org" TargetMode="External"/><Relationship Id="rId4" Type="http://schemas.openxmlformats.org/officeDocument/2006/relationships/hyperlink" Target="http://bacteria.ensembl.or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eb2023.archive.ensembl.org/index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pubmed/23203987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mart.org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</a:t>
            </a:r>
            <a:r>
              <a:rPr lang="en-US" b="1" dirty="0">
                <a:solidFill>
                  <a:schemeClr val="accent2"/>
                </a:solidFill>
              </a:rPr>
              <a:t>material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https://slegras.github.io/PhDprogram/</a:t>
            </a:r>
            <a:r>
              <a:rPr lang="en-US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05B4F-327D-7A42-8964-F10526815F6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24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95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/>
              <a:t>Genome</a:t>
            </a:r>
            <a:r>
              <a:rPr lang="fr-FR" sz="3600" b="1" dirty="0"/>
              <a:t> </a:t>
            </a:r>
            <a:r>
              <a:rPr lang="fr-FR" sz="3600" b="1" dirty="0">
                <a:solidFill>
                  <a:schemeClr val="accent2"/>
                </a:solidFill>
              </a:rPr>
              <a:t>browsers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Graphical</a:t>
            </a:r>
            <a:r>
              <a:rPr lang="fr-FR" dirty="0"/>
              <a:t> interface to display </a:t>
            </a:r>
            <a:r>
              <a:rPr lang="fr-FR" dirty="0" err="1"/>
              <a:t>genomic</a:t>
            </a:r>
            <a:r>
              <a:rPr lang="fr-FR" dirty="0"/>
              <a:t> data</a:t>
            </a:r>
          </a:p>
          <a:p>
            <a:r>
              <a:rPr lang="fr-FR" dirty="0" err="1"/>
              <a:t>Visualize</a:t>
            </a:r>
            <a:r>
              <a:rPr lang="fr-FR" dirty="0"/>
              <a:t> and </a:t>
            </a:r>
            <a:r>
              <a:rPr lang="fr-FR" dirty="0" err="1"/>
              <a:t>browse</a:t>
            </a:r>
            <a:r>
              <a:rPr lang="fr-FR" dirty="0"/>
              <a:t> </a:t>
            </a:r>
            <a:r>
              <a:rPr lang="fr-FR" dirty="0" err="1"/>
              <a:t>entire</a:t>
            </a:r>
            <a:r>
              <a:rPr lang="fr-FR" dirty="0"/>
              <a:t> </a:t>
            </a:r>
            <a:r>
              <a:rPr lang="fr-FR" dirty="0" err="1"/>
              <a:t>genomes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data </a:t>
            </a:r>
          </a:p>
          <a:p>
            <a:pPr lvl="1"/>
            <a:r>
              <a:rPr lang="fr-FR" dirty="0"/>
              <a:t>Gene </a:t>
            </a:r>
            <a:r>
              <a:rPr lang="fr-FR" dirty="0" err="1"/>
              <a:t>prediction</a:t>
            </a:r>
            <a:r>
              <a:rPr lang="fr-FR" dirty="0"/>
              <a:t> and structure</a:t>
            </a:r>
          </a:p>
          <a:p>
            <a:pPr lvl="1"/>
            <a:r>
              <a:rPr lang="fr-FR" dirty="0" err="1"/>
              <a:t>Proteins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Expression,</a:t>
            </a:r>
          </a:p>
          <a:p>
            <a:pPr lvl="1"/>
            <a:r>
              <a:rPr lang="fr-FR" dirty="0" err="1"/>
              <a:t>Regulation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Variation,</a:t>
            </a:r>
          </a:p>
          <a:p>
            <a:pPr lvl="1"/>
            <a:r>
              <a:rPr lang="fr-FR" dirty="0"/>
              <a:t>Comparative </a:t>
            </a:r>
            <a:r>
              <a:rPr lang="fr-FR" dirty="0" err="1"/>
              <a:t>analysis</a:t>
            </a:r>
            <a:r>
              <a:rPr lang="fr-FR" dirty="0"/>
              <a:t>…</a:t>
            </a:r>
          </a:p>
          <a:p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88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 bwMode="auto">
          <a:xfrm>
            <a:off x="323529" y="1542832"/>
            <a:ext cx="40005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EBI - E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nsembl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6" r="937" b="5335"/>
          <a:stretch/>
        </p:blipFill>
        <p:spPr bwMode="auto">
          <a:xfrm>
            <a:off x="323529" y="2043315"/>
            <a:ext cx="316758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There are </a:t>
            </a:r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  <a:r>
              <a:rPr lang="fr-FR" b="1" dirty="0"/>
              <a:t>…</a:t>
            </a:r>
          </a:p>
        </p:txBody>
      </p:sp>
      <p:pic>
        <p:nvPicPr>
          <p:cNvPr id="12" name="Espace réservé du contenu 3" descr="NCBI_BBS10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b="3634"/>
          <a:stretch>
            <a:fillRect/>
          </a:stretch>
        </p:blipFill>
        <p:spPr>
          <a:xfrm>
            <a:off x="1536031" y="4139441"/>
            <a:ext cx="3935730" cy="2370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12</a:t>
            </a:fld>
            <a:endParaRPr lang="fr-F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7560" r="1048" b="17124"/>
          <a:stretch/>
        </p:blipFill>
        <p:spPr bwMode="auto">
          <a:xfrm>
            <a:off x="4692559" y="2043315"/>
            <a:ext cx="363924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 bwMode="auto">
          <a:xfrm>
            <a:off x="4692559" y="1560776"/>
            <a:ext cx="41536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UCSC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Browser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5440979" y="6109769"/>
            <a:ext cx="3251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NCBI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Data Viewer</a:t>
            </a:r>
          </a:p>
        </p:txBody>
      </p:sp>
    </p:spTree>
    <p:extLst>
      <p:ext uri="{BB962C8B-B14F-4D97-AF65-F5344CB8AC3E}">
        <p14:creationId xmlns:p14="http://schemas.microsoft.com/office/powerpoint/2010/main" val="388656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And </a:t>
            </a:r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  <a:r>
              <a:rPr lang="fr-FR" b="1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 descr="Capture d’écran 2014-01-22 à 22.3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24" y="2574719"/>
            <a:ext cx="7009040" cy="2717203"/>
          </a:xfrm>
          <a:prstGeom prst="rect">
            <a:avLst/>
          </a:prstGeom>
        </p:spPr>
      </p:pic>
      <p:pic>
        <p:nvPicPr>
          <p:cNvPr id="8" name="Image 7" descr="Capture d’écran 2014-01-22 à 22.4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3913749"/>
            <a:ext cx="3730355" cy="27563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BD42233-6D4E-834A-B14E-9F37F43D8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99" y="1317419"/>
            <a:ext cx="5105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13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Ensembl</a:t>
            </a:r>
            <a:r>
              <a:rPr lang="en-US" b="1" dirty="0"/>
              <a:t> project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4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Ensembl</a:t>
            </a:r>
            <a:r>
              <a:rPr lang="en-US" b="1" dirty="0"/>
              <a:t> project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Started in 1999 (before the draft human genome was completed)</a:t>
            </a:r>
          </a:p>
          <a:p>
            <a:r>
              <a:rPr lang="en-US" dirty="0"/>
              <a:t>Joint project between European Bioinformatics Institute (EBI) and </a:t>
            </a:r>
            <a:r>
              <a:rPr lang="en-US" dirty="0" err="1"/>
              <a:t>Wellcome</a:t>
            </a:r>
            <a:r>
              <a:rPr lang="en-US" dirty="0"/>
              <a:t> Trust Sanger Institute (WTSI)</a:t>
            </a:r>
          </a:p>
          <a:p>
            <a:r>
              <a:rPr lang="en-US" dirty="0"/>
              <a:t>Goal of </a:t>
            </a:r>
            <a:r>
              <a:rPr lang="en-US" dirty="0" err="1"/>
              <a:t>Ensembl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Automatically annotate genome</a:t>
            </a:r>
          </a:p>
          <a:p>
            <a:pPr lvl="1"/>
            <a:r>
              <a:rPr lang="en-US" dirty="0"/>
              <a:t>Integrate this annotation with other available biological data</a:t>
            </a:r>
          </a:p>
          <a:p>
            <a:pPr lvl="1"/>
            <a:r>
              <a:rPr lang="en-US" dirty="0"/>
              <a:t>Make all this publicly available via the web</a:t>
            </a:r>
          </a:p>
          <a:p>
            <a:r>
              <a:rPr lang="en-US" u="sng" dirty="0" err="1"/>
              <a:t>Ensembl</a:t>
            </a:r>
            <a:r>
              <a:rPr lang="en-US" u="sng" dirty="0"/>
              <a:t> do not produce any genome assembly data!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19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Ensembl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Available</a:t>
            </a:r>
            <a:r>
              <a:rPr lang="fr-FR" dirty="0"/>
              <a:t> data : </a:t>
            </a:r>
          </a:p>
          <a:p>
            <a:pPr lvl="1"/>
            <a:r>
              <a:rPr lang="fr-FR" b="1" dirty="0"/>
              <a:t>G</a:t>
            </a:r>
            <a:r>
              <a:rPr lang="en-US" b="1" dirty="0" err="1"/>
              <a:t>enomes</a:t>
            </a:r>
            <a:endParaRPr lang="en-US" b="1" dirty="0"/>
          </a:p>
          <a:p>
            <a:pPr lvl="1"/>
            <a:r>
              <a:rPr lang="en-US" b="1" dirty="0"/>
              <a:t>Comparative genomic data</a:t>
            </a:r>
          </a:p>
          <a:p>
            <a:pPr lvl="1"/>
            <a:r>
              <a:rPr lang="en-US" b="1" dirty="0"/>
              <a:t>Variations</a:t>
            </a:r>
          </a:p>
          <a:p>
            <a:pPr lvl="1"/>
            <a:r>
              <a:rPr lang="en-US" b="1" dirty="0"/>
              <a:t>Gene regulatory elements</a:t>
            </a:r>
          </a:p>
          <a:p>
            <a:pPr lvl="1"/>
            <a:r>
              <a:rPr lang="en-US" dirty="0"/>
              <a:t>External Annotations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Website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launch</a:t>
            </a:r>
            <a:r>
              <a:rPr lang="fr-FR" dirty="0"/>
              <a:t> in 2000 (at the </a:t>
            </a:r>
            <a:r>
              <a:rPr lang="fr-FR" dirty="0" err="1"/>
              <a:t>beginning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genome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 descr="Capture d’écran 2014-01-07 à 12.05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92" y="3733607"/>
            <a:ext cx="5703074" cy="15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Ensembl</a:t>
            </a:r>
            <a:r>
              <a:rPr lang="fr-FR" b="1" dirty="0"/>
              <a:t> </a:t>
            </a:r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620" y="1825625"/>
            <a:ext cx="8389620" cy="4351338"/>
          </a:xfrm>
        </p:spPr>
        <p:txBody>
          <a:bodyPr>
            <a:normAutofit/>
          </a:bodyPr>
          <a:lstStyle/>
          <a:p>
            <a:r>
              <a:rPr lang="en-US" dirty="0"/>
              <a:t>Vertebrate species + some representative species -&gt; </a:t>
            </a:r>
            <a:r>
              <a:rPr lang="en-US" dirty="0">
                <a:hlinkClick r:id="rId2"/>
              </a:rPr>
              <a:t>http://ensembl.org</a:t>
            </a:r>
            <a:endParaRPr lang="en-US" dirty="0"/>
          </a:p>
          <a:p>
            <a:r>
              <a:rPr lang="en-US" dirty="0" err="1"/>
              <a:t>EnsemblGenomes</a:t>
            </a:r>
            <a:r>
              <a:rPr lang="en-US" dirty="0"/>
              <a:t> (since </a:t>
            </a:r>
            <a:r>
              <a:rPr lang="en-US" dirty="0" err="1"/>
              <a:t>april</a:t>
            </a:r>
            <a:r>
              <a:rPr lang="en-US" dirty="0"/>
              <a:t> 2009)</a:t>
            </a:r>
          </a:p>
          <a:p>
            <a:pPr lvl="1"/>
            <a:r>
              <a:rPr lang="en-US" dirty="0" err="1"/>
              <a:t>Metazoa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http://metazoa.ensembl.org</a:t>
            </a:r>
            <a:endParaRPr lang="en-US" dirty="0"/>
          </a:p>
          <a:p>
            <a:pPr lvl="1"/>
            <a:r>
              <a:rPr lang="en-US" dirty="0"/>
              <a:t>Bacteria: </a:t>
            </a:r>
            <a:r>
              <a:rPr lang="en-US" dirty="0">
                <a:hlinkClick r:id="rId4"/>
              </a:rPr>
              <a:t>http://bacteria.ensembl.org</a:t>
            </a:r>
            <a:endParaRPr lang="en-US" dirty="0"/>
          </a:p>
          <a:p>
            <a:pPr lvl="1"/>
            <a:r>
              <a:rPr lang="en-US" dirty="0"/>
              <a:t>Plants: </a:t>
            </a:r>
            <a:r>
              <a:rPr lang="en-US" dirty="0">
                <a:hlinkClick r:id="rId5"/>
              </a:rPr>
              <a:t>http://plants.ensembl.org</a:t>
            </a:r>
            <a:endParaRPr lang="en-US" dirty="0"/>
          </a:p>
          <a:p>
            <a:pPr lvl="1"/>
            <a:r>
              <a:rPr lang="en-US" dirty="0"/>
              <a:t>Fungi : </a:t>
            </a:r>
            <a:r>
              <a:rPr lang="en-US" dirty="0">
                <a:hlinkClick r:id="rId6"/>
              </a:rPr>
              <a:t>http://fungi.ensembl.org</a:t>
            </a:r>
            <a:endParaRPr lang="en-US" dirty="0"/>
          </a:p>
          <a:p>
            <a:pPr lvl="1"/>
            <a:r>
              <a:rPr lang="en-US" dirty="0" err="1"/>
              <a:t>Protists</a:t>
            </a:r>
            <a:r>
              <a:rPr lang="en-US" dirty="0"/>
              <a:t> : </a:t>
            </a:r>
            <a:r>
              <a:rPr lang="en-US" dirty="0">
                <a:hlinkClick r:id="rId7"/>
              </a:rPr>
              <a:t>http://protists.ensembl.org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17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976322" y="5987535"/>
            <a:ext cx="423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ensemblgenomes.org</a:t>
            </a:r>
            <a:r>
              <a:rPr lang="fr-FR" dirty="0"/>
              <a:t>/info/</a:t>
            </a:r>
            <a:r>
              <a:rPr lang="fr-FR" dirty="0" err="1"/>
              <a:t>genomes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06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Genome </a:t>
            </a:r>
            <a:r>
              <a:rPr lang="en-US" sz="4000" b="1" dirty="0">
                <a:solidFill>
                  <a:schemeClr val="accent2"/>
                </a:solidFill>
              </a:rPr>
              <a:t>annotation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3 to 6 months</a:t>
            </a:r>
          </a:p>
          <a:p>
            <a:r>
              <a:rPr lang="en-US" dirty="0"/>
              <a:t>Gene annotation provided by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Automatic annotation  (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dirty="0" err="1"/>
              <a:t>Genebuild</a:t>
            </a:r>
            <a:r>
              <a:rPr lang="en-US" dirty="0"/>
              <a:t>) : </a:t>
            </a:r>
          </a:p>
          <a:p>
            <a:pPr lvl="2"/>
            <a:r>
              <a:rPr lang="en-US" dirty="0"/>
              <a:t>Genome-wide determination of transcripts</a:t>
            </a:r>
          </a:p>
          <a:p>
            <a:pPr lvl="2"/>
            <a:r>
              <a:rPr lang="en-US" dirty="0"/>
              <a:t>Based on mRNAs and protein sequences deposited into public databases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3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Genome </a:t>
            </a:r>
            <a:r>
              <a:rPr lang="en-US" sz="3600" b="1" dirty="0">
                <a:solidFill>
                  <a:schemeClr val="accent2"/>
                </a:solidFill>
              </a:rPr>
              <a:t>annotation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transcripts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mRNA</a:t>
            </a:r>
            <a:r>
              <a:rPr lang="fr-FR" dirty="0"/>
              <a:t> and </a:t>
            </a:r>
            <a:r>
              <a:rPr lang="fr-FR" dirty="0" err="1"/>
              <a:t>protein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databases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/Swiss-</a:t>
            </a:r>
            <a:r>
              <a:rPr lang="en-US" dirty="0" err="1"/>
              <a:t>Prot</a:t>
            </a:r>
            <a:r>
              <a:rPr lang="en-US" dirty="0"/>
              <a:t> (manual </a:t>
            </a:r>
            <a:r>
              <a:rPr lang="en-US" dirty="0" err="1"/>
              <a:t>curation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dirty="0" err="1"/>
              <a:t>TrEMBL</a:t>
            </a:r>
            <a:endParaRPr lang="en-US" dirty="0"/>
          </a:p>
          <a:p>
            <a:pPr lvl="1"/>
            <a:r>
              <a:rPr lang="en-US" dirty="0"/>
              <a:t>NCBI </a:t>
            </a:r>
            <a:r>
              <a:rPr lang="en-US" dirty="0" err="1"/>
              <a:t>refSeq</a:t>
            </a:r>
            <a:r>
              <a:rPr lang="en-US" dirty="0"/>
              <a:t> (manual </a:t>
            </a:r>
            <a:r>
              <a:rPr lang="en-US" dirty="0" err="1"/>
              <a:t>curation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19</a:t>
            </a:fld>
            <a:endParaRPr lang="fr-FR"/>
          </a:p>
        </p:txBody>
      </p:sp>
      <p:pic>
        <p:nvPicPr>
          <p:cNvPr id="4" name="Picture 5" descr="MCj0278848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4154889"/>
            <a:ext cx="1289050" cy="1439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4586689"/>
            <a:ext cx="876300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27088" y="5594752"/>
            <a:ext cx="16061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/>
              <a:t>Protein/ </a:t>
            </a:r>
            <a:r>
              <a:rPr lang="en-GB" dirty="0" err="1"/>
              <a:t>ARNm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909594" y="5594752"/>
            <a:ext cx="1076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/>
              <a:t>Assembly</a:t>
            </a:r>
            <a:endParaRPr lang="en-US" dirty="0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5292725" y="4947052"/>
            <a:ext cx="6492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2773363" y="4731152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rot="5400000">
            <a:off x="2775744" y="4712896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4515252"/>
            <a:ext cx="158432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4802589"/>
            <a:ext cx="21209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5128027"/>
            <a:ext cx="2160588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6435715" y="5588402"/>
            <a:ext cx="1584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 err="1"/>
              <a:t>Ensembl</a:t>
            </a:r>
            <a:r>
              <a:rPr lang="en-GB" dirty="0"/>
              <a:t>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4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DDE74A-7CAF-BE42-A33E-51FD9848B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fr-FR" sz="4800" b="1" dirty="0"/>
            </a:br>
            <a:r>
              <a:rPr lang="fr-FR" sz="4800" b="1" dirty="0" err="1"/>
              <a:t>Genome</a:t>
            </a:r>
            <a:r>
              <a:rPr lang="fr-FR" sz="4800" b="1" dirty="0"/>
              <a:t> Browsers</a:t>
            </a:r>
            <a:endParaRPr lang="fr-FR" sz="4800" b="1" dirty="0">
              <a:solidFill>
                <a:schemeClr val="accent2"/>
              </a:solidFill>
            </a:endParaRPr>
          </a:p>
        </p:txBody>
      </p:sp>
      <p:sp>
        <p:nvSpPr>
          <p:cNvPr id="6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600" b="1" dirty="0"/>
              <a:t>Introduction to </a:t>
            </a:r>
            <a:r>
              <a:rPr lang="fr-FR" sz="3600" b="1" dirty="0" err="1">
                <a:solidFill>
                  <a:schemeClr val="accent2"/>
                </a:solidFill>
              </a:rPr>
              <a:t>Ensembl</a:t>
            </a:r>
            <a:r>
              <a:rPr lang="fr-FR" sz="3600" b="1" dirty="0"/>
              <a:t>/</a:t>
            </a:r>
            <a:r>
              <a:rPr lang="fr-FR" sz="3600" b="1" dirty="0" err="1">
                <a:solidFill>
                  <a:schemeClr val="accent2"/>
                </a:solidFill>
              </a:rPr>
              <a:t>Biomart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10371" y="5828020"/>
            <a:ext cx="2246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Stéphanie Le </a:t>
            </a:r>
            <a:r>
              <a:rPr lang="fr-FR"/>
              <a:t>Gras </a:t>
            </a:r>
          </a:p>
          <a:p>
            <a:r>
              <a:rPr lang="fr-FR" dirty="0"/>
              <a:t>(</a:t>
            </a:r>
            <a:r>
              <a:rPr lang="fr-FR" dirty="0" err="1"/>
              <a:t>slegras@igbmc.fr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3981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Genome </a:t>
            </a:r>
            <a:r>
              <a:rPr lang="en-US" sz="4000" b="1" dirty="0">
                <a:solidFill>
                  <a:schemeClr val="accent2"/>
                </a:solidFill>
              </a:rPr>
              <a:t>annotation</a:t>
            </a:r>
            <a:endParaRPr lang="en-US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3 to 6 months</a:t>
            </a:r>
          </a:p>
          <a:p>
            <a:r>
              <a:rPr lang="en-US" dirty="0"/>
              <a:t>Gene annotation provided by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Automatic annotation  (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dirty="0" err="1"/>
              <a:t>Genebuild</a:t>
            </a:r>
            <a:r>
              <a:rPr lang="en-US" dirty="0"/>
              <a:t>) : </a:t>
            </a:r>
          </a:p>
          <a:p>
            <a:pPr lvl="2"/>
            <a:r>
              <a:rPr lang="en-US" dirty="0"/>
              <a:t>Genome-wide determination of transcripts</a:t>
            </a:r>
          </a:p>
          <a:p>
            <a:pPr lvl="2"/>
            <a:r>
              <a:rPr lang="en-US" dirty="0"/>
              <a:t>Based on mRNAs and protein sequences deposited into public databases</a:t>
            </a:r>
          </a:p>
          <a:p>
            <a:pPr lvl="1"/>
            <a:r>
              <a:rPr lang="en-US" dirty="0"/>
              <a:t>Manual </a:t>
            </a:r>
            <a:r>
              <a:rPr lang="en-US" dirty="0" err="1"/>
              <a:t>curation</a:t>
            </a:r>
            <a:r>
              <a:rPr lang="en-US" dirty="0"/>
              <a:t> : on a case by case basis. Only for Human, mouse, rat, Zebrafish + some other vertebrates  (HAVANA/VEGA at the WTSI)</a:t>
            </a:r>
          </a:p>
          <a:p>
            <a:pPr lvl="1"/>
            <a:r>
              <a:rPr lang="en-US" dirty="0"/>
              <a:t>Annotations are also imported from </a:t>
            </a:r>
            <a:r>
              <a:rPr lang="en-US" dirty="0" err="1"/>
              <a:t>FlyBase</a:t>
            </a:r>
            <a:r>
              <a:rPr lang="en-US" dirty="0"/>
              <a:t>, </a:t>
            </a:r>
            <a:r>
              <a:rPr lang="en-US" dirty="0" err="1"/>
              <a:t>WormBase</a:t>
            </a:r>
            <a:r>
              <a:rPr lang="en-US" dirty="0"/>
              <a:t>, SGD (Saccharomyces)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4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2F10E-F20F-8040-8C2C-DC191C07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GENCODE</a:t>
            </a:r>
            <a:r>
              <a:rPr lang="fr-FR" b="1" dirty="0"/>
              <a:t> and </a:t>
            </a:r>
            <a:r>
              <a:rPr lang="fr-FR" b="1" dirty="0">
                <a:solidFill>
                  <a:schemeClr val="accent2"/>
                </a:solidFill>
              </a:rPr>
              <a:t>CCDS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16589-9008-814A-AD80-A8E02B72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GENCODE </a:t>
            </a:r>
            <a:r>
              <a:rPr lang="fr-FR" dirty="0" err="1"/>
              <a:t>project</a:t>
            </a:r>
            <a:endParaRPr lang="fr-FR" dirty="0"/>
          </a:p>
          <a:p>
            <a:pPr lvl="1"/>
            <a:r>
              <a:rPr lang="fr-FR" dirty="0" err="1"/>
              <a:t>Sub-project</a:t>
            </a:r>
            <a:r>
              <a:rPr lang="fr-FR" dirty="0"/>
              <a:t> of ENCODE (</a:t>
            </a:r>
            <a:r>
              <a:rPr lang="fr-FR" dirty="0" err="1"/>
              <a:t>ENCyclopedia</a:t>
            </a:r>
            <a:r>
              <a:rPr lang="fr-FR" dirty="0"/>
              <a:t> Of DNA </a:t>
            </a:r>
            <a:r>
              <a:rPr lang="fr-FR" dirty="0" err="1"/>
              <a:t>Elements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Aim</a:t>
            </a:r>
            <a:r>
              <a:rPr lang="fr-FR" dirty="0"/>
              <a:t> : </a:t>
            </a:r>
            <a:r>
              <a:rPr lang="fr-FR" dirty="0" err="1"/>
              <a:t>annotate</a:t>
            </a:r>
            <a:r>
              <a:rPr lang="fr-FR" dirty="0"/>
              <a:t> all </a:t>
            </a:r>
            <a:r>
              <a:rPr lang="fr-FR" dirty="0" err="1"/>
              <a:t>evidence-based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</a:t>
            </a:r>
            <a:r>
              <a:rPr lang="fr-FR" dirty="0" err="1"/>
              <a:t>genes</a:t>
            </a:r>
            <a:r>
              <a:rPr lang="fr-FR" dirty="0"/>
              <a:t>, </a:t>
            </a:r>
            <a:r>
              <a:rPr lang="fr-FR" dirty="0" err="1"/>
              <a:t>transcripts</a:t>
            </a:r>
            <a:r>
              <a:rPr lang="fr-FR" dirty="0"/>
              <a:t>,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, ...) in the </a:t>
            </a:r>
            <a:r>
              <a:rPr lang="fr-FR" dirty="0" err="1"/>
              <a:t>entire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genomes</a:t>
            </a:r>
            <a:r>
              <a:rPr lang="fr-FR" dirty="0"/>
              <a:t> at a high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The default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gene</a:t>
            </a:r>
            <a:r>
              <a:rPr lang="fr-FR" dirty="0"/>
              <a:t> sets in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version of GENCODE</a:t>
            </a:r>
          </a:p>
          <a:p>
            <a:r>
              <a:rPr lang="fr-FR" dirty="0"/>
              <a:t>Consensus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Sequence</a:t>
            </a:r>
            <a:endParaRPr lang="fr-FR" dirty="0"/>
          </a:p>
          <a:p>
            <a:pPr lvl="1"/>
            <a:r>
              <a:rPr lang="fr-FR" dirty="0"/>
              <a:t>Collaborative effort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, NCBI, UCSC, HAVANA and HGNC for </a:t>
            </a:r>
            <a:r>
              <a:rPr lang="fr-FR" dirty="0" err="1"/>
              <a:t>human</a:t>
            </a:r>
            <a:r>
              <a:rPr lang="fr-FR" dirty="0"/>
              <a:t> or MGI for mouse</a:t>
            </a:r>
          </a:p>
          <a:p>
            <a:pPr lvl="1"/>
            <a:r>
              <a:rPr lang="fr-FR" dirty="0" err="1"/>
              <a:t>Aim</a:t>
            </a:r>
            <a:r>
              <a:rPr lang="fr-FR" dirty="0"/>
              <a:t> : </a:t>
            </a:r>
            <a:r>
              <a:rPr lang="fr-FR" dirty="0" err="1"/>
              <a:t>identify</a:t>
            </a:r>
            <a:r>
              <a:rPr lang="fr-FR" dirty="0"/>
              <a:t> a </a:t>
            </a:r>
            <a:r>
              <a:rPr lang="fr-FR" dirty="0" err="1"/>
              <a:t>core</a:t>
            </a:r>
            <a:r>
              <a:rPr lang="fr-FR" dirty="0"/>
              <a:t> set of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protein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consistently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and of high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362B7-6B6B-E341-8D04-03D63199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73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9DB75-5D2B-DA4A-9F77-E19ADD6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Ensembl</a:t>
            </a:r>
            <a:r>
              <a:rPr lang="fr-FR" b="1" dirty="0"/>
              <a:t> and HAVANA </a:t>
            </a:r>
            <a:r>
              <a:rPr lang="fr-FR" b="1" dirty="0" err="1">
                <a:solidFill>
                  <a:schemeClr val="accent2"/>
                </a:solidFill>
              </a:rPr>
              <a:t>merge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C2B802-6559-F949-B4FB-467CB2A7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annotation : </a:t>
            </a:r>
            <a:r>
              <a:rPr lang="fr-FR" dirty="0" err="1"/>
              <a:t>merge</a:t>
            </a:r>
            <a:r>
              <a:rPr lang="fr-FR" dirty="0"/>
              <a:t> of the 2 sets of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annotation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for a </a:t>
            </a:r>
            <a:r>
              <a:rPr lang="fr-FR" dirty="0" err="1"/>
              <a:t>transcript</a:t>
            </a:r>
            <a:endParaRPr lang="fr-FR" dirty="0"/>
          </a:p>
          <a:p>
            <a:pPr lvl="1"/>
            <a:r>
              <a:rPr lang="fr-FR" dirty="0" err="1"/>
              <a:t>Ensembl</a:t>
            </a:r>
            <a:r>
              <a:rPr lang="fr-FR" dirty="0"/>
              <a:t> and HAVANA </a:t>
            </a:r>
            <a:r>
              <a:rPr lang="fr-FR" dirty="0" err="1"/>
              <a:t>transcript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are </a:t>
            </a:r>
            <a:r>
              <a:rPr lang="fr-FR" dirty="0" err="1"/>
              <a:t>merged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splicing</a:t>
            </a:r>
            <a:r>
              <a:rPr lang="fr-FR" dirty="0"/>
              <a:t> structure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identical</a:t>
            </a:r>
            <a:r>
              <a:rPr lang="fr-FR" dirty="0"/>
              <a:t> (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exon-intron </a:t>
            </a:r>
            <a:r>
              <a:rPr lang="fr-FR" dirty="0" err="1"/>
              <a:t>boundaries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If the ends </a:t>
            </a:r>
            <a:r>
              <a:rPr lang="fr-FR" dirty="0" err="1"/>
              <a:t>differ</a:t>
            </a:r>
            <a:r>
              <a:rPr lang="fr-FR" dirty="0"/>
              <a:t>, the HAVANA </a:t>
            </a:r>
            <a:r>
              <a:rPr lang="fr-FR" dirty="0" err="1"/>
              <a:t>annotated</a:t>
            </a:r>
            <a:r>
              <a:rPr lang="fr-FR" dirty="0"/>
              <a:t> ends are </a:t>
            </a:r>
            <a:r>
              <a:rPr lang="fr-FR" dirty="0" err="1"/>
              <a:t>used</a:t>
            </a:r>
            <a:endParaRPr lang="fr-FR" dirty="0"/>
          </a:p>
          <a:p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annotation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Havana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merged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Ensembl</a:t>
            </a:r>
            <a:r>
              <a:rPr lang="fr-FR" dirty="0"/>
              <a:t> annotation </a:t>
            </a:r>
            <a:r>
              <a:rPr lang="fr-FR" dirty="0" err="1"/>
              <a:t>every</a:t>
            </a:r>
            <a:r>
              <a:rPr lang="fr-FR" dirty="0"/>
              <a:t> release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human</a:t>
            </a:r>
            <a:r>
              <a:rPr lang="fr-FR" dirty="0"/>
              <a:t> and mouse,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combined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/HAVANA </a:t>
            </a:r>
            <a:r>
              <a:rPr lang="fr-FR" dirty="0" err="1"/>
              <a:t>gene</a:t>
            </a:r>
            <a:r>
              <a:rPr lang="fr-FR" dirty="0"/>
              <a:t> set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gene</a:t>
            </a:r>
            <a:r>
              <a:rPr lang="fr-FR" dirty="0"/>
              <a:t> set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Gencode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human</a:t>
            </a:r>
            <a:r>
              <a:rPr lang="fr-FR" dirty="0"/>
              <a:t> and mouse, all </a:t>
            </a:r>
            <a:r>
              <a:rPr lang="fr-FR" dirty="0" err="1"/>
              <a:t>transcripts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CCDS* set are </a:t>
            </a:r>
            <a:r>
              <a:rPr lang="fr-FR" dirty="0" err="1"/>
              <a:t>present</a:t>
            </a:r>
            <a:r>
              <a:rPr lang="fr-FR" dirty="0"/>
              <a:t> in the </a:t>
            </a:r>
            <a:r>
              <a:rPr lang="fr-FR" dirty="0" err="1"/>
              <a:t>Gencode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set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9F679D-7E1E-0442-B126-C61D2344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215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Annotation of </a:t>
            </a:r>
            <a:r>
              <a:rPr lang="fr-FR" b="1" dirty="0">
                <a:solidFill>
                  <a:schemeClr val="accent2"/>
                </a:solidFill>
              </a:rPr>
              <a:t>Non </a:t>
            </a:r>
            <a:r>
              <a:rPr lang="fr-FR" b="1" dirty="0" err="1">
                <a:solidFill>
                  <a:schemeClr val="accent2"/>
                </a:solidFill>
              </a:rPr>
              <a:t>coding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RNAs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Non-</a:t>
            </a:r>
            <a:r>
              <a:rPr lang="fr-FR" dirty="0" err="1"/>
              <a:t>Coding</a:t>
            </a:r>
            <a:r>
              <a:rPr lang="fr-FR" dirty="0"/>
              <a:t> RNA </a:t>
            </a:r>
            <a:r>
              <a:rPr lang="fr-FR" dirty="0" err="1"/>
              <a:t>gene</a:t>
            </a:r>
            <a:r>
              <a:rPr lang="fr-FR" dirty="0"/>
              <a:t> types are </a:t>
            </a:r>
            <a:r>
              <a:rPr lang="fr-FR" dirty="0" err="1"/>
              <a:t>annotated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tRNA</a:t>
            </a:r>
            <a:r>
              <a:rPr lang="fr-FR" dirty="0"/>
              <a:t> (</a:t>
            </a:r>
            <a:r>
              <a:rPr lang="fr-FR" dirty="0" err="1"/>
              <a:t>transfer</a:t>
            </a:r>
            <a:r>
              <a:rPr lang="fr-FR" dirty="0"/>
              <a:t> RNA)</a:t>
            </a:r>
          </a:p>
          <a:p>
            <a:pPr lvl="1"/>
            <a:r>
              <a:rPr lang="fr-FR" dirty="0"/>
              <a:t>Mt-</a:t>
            </a:r>
            <a:r>
              <a:rPr lang="fr-FR" dirty="0" err="1"/>
              <a:t>rRNA</a:t>
            </a:r>
            <a:r>
              <a:rPr lang="fr-FR" dirty="0"/>
              <a:t> (</a:t>
            </a:r>
            <a:r>
              <a:rPr lang="fr-FR" dirty="0" err="1"/>
              <a:t>transfer</a:t>
            </a:r>
            <a:r>
              <a:rPr lang="fr-FR" dirty="0"/>
              <a:t> RNA </a:t>
            </a:r>
            <a:r>
              <a:rPr lang="fr-FR" dirty="0" err="1"/>
              <a:t>located</a:t>
            </a:r>
            <a:r>
              <a:rPr lang="fr-FR" dirty="0"/>
              <a:t> in the mitochondrial </a:t>
            </a:r>
            <a:r>
              <a:rPr lang="fr-FR" dirty="0" err="1"/>
              <a:t>genome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rRNA</a:t>
            </a:r>
            <a:r>
              <a:rPr lang="fr-FR" dirty="0"/>
              <a:t> (ribosomal RNA)</a:t>
            </a:r>
          </a:p>
          <a:p>
            <a:pPr lvl="1"/>
            <a:r>
              <a:rPr lang="fr-FR" dirty="0" err="1"/>
              <a:t>scRNA</a:t>
            </a:r>
            <a:r>
              <a:rPr lang="fr-FR" dirty="0"/>
              <a:t> (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cytoplasmic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snRNA</a:t>
            </a:r>
            <a:r>
              <a:rPr lang="fr-FR" dirty="0"/>
              <a:t> (</a:t>
            </a:r>
            <a:r>
              <a:rPr lang="fr-FR" dirty="0" err="1"/>
              <a:t>mall</a:t>
            </a:r>
            <a:r>
              <a:rPr lang="fr-FR" dirty="0"/>
              <a:t> </a:t>
            </a:r>
            <a:r>
              <a:rPr lang="fr-FR" dirty="0" err="1"/>
              <a:t>nuclear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snoRNA</a:t>
            </a:r>
            <a:r>
              <a:rPr lang="fr-FR" dirty="0"/>
              <a:t> (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nucleolar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miRNA</a:t>
            </a:r>
            <a:r>
              <a:rPr lang="fr-FR" dirty="0"/>
              <a:t> (</a:t>
            </a:r>
            <a:r>
              <a:rPr lang="fr-FR" dirty="0" err="1"/>
              <a:t>microRNA</a:t>
            </a:r>
            <a:r>
              <a:rPr lang="fr-FR" dirty="0"/>
              <a:t> </a:t>
            </a:r>
            <a:r>
              <a:rPr lang="fr-FR" dirty="0" err="1"/>
              <a:t>precursors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misc_RNA</a:t>
            </a:r>
            <a:r>
              <a:rPr lang="fr-FR" dirty="0"/>
              <a:t> (</a:t>
            </a:r>
            <a:r>
              <a:rPr lang="fr-FR" dirty="0" err="1"/>
              <a:t>miscellaneous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lincRNA</a:t>
            </a:r>
            <a:r>
              <a:rPr lang="fr-FR" dirty="0"/>
              <a:t> (Long </a:t>
            </a:r>
            <a:r>
              <a:rPr lang="fr-FR" dirty="0" err="1"/>
              <a:t>intergenic</a:t>
            </a:r>
            <a:r>
              <a:rPr lang="fr-FR" dirty="0"/>
              <a:t> non-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RNAs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380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Annotation of </a:t>
            </a:r>
            <a:r>
              <a:rPr lang="fr-FR" b="1" dirty="0">
                <a:solidFill>
                  <a:schemeClr val="accent2"/>
                </a:solidFill>
              </a:rPr>
              <a:t>Non </a:t>
            </a:r>
            <a:r>
              <a:rPr lang="fr-FR" b="1" dirty="0" err="1">
                <a:solidFill>
                  <a:schemeClr val="accent2"/>
                </a:solidFill>
              </a:rPr>
              <a:t>coding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RNAs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ncRNAs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by </a:t>
            </a:r>
            <a:r>
              <a:rPr lang="fr-FR" dirty="0" err="1"/>
              <a:t>aligning</a:t>
            </a:r>
            <a:r>
              <a:rPr lang="fr-FR" dirty="0"/>
              <a:t> </a:t>
            </a:r>
            <a:r>
              <a:rPr lang="fr-FR" dirty="0" err="1"/>
              <a:t>genomic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against</a:t>
            </a:r>
            <a:r>
              <a:rPr lang="fr-FR" dirty="0"/>
              <a:t> RFAM </a:t>
            </a:r>
            <a:r>
              <a:rPr lang="fr-FR" dirty="0" err="1"/>
              <a:t>using</a:t>
            </a:r>
            <a:r>
              <a:rPr lang="fr-FR" dirty="0"/>
              <a:t> BLASTN.</a:t>
            </a:r>
          </a:p>
          <a:p>
            <a:r>
              <a:rPr lang="fr-FR" b="1" dirty="0" err="1"/>
              <a:t>miRNAs</a:t>
            </a:r>
            <a:r>
              <a:rPr lang="fr-FR" dirty="0"/>
              <a:t> are </a:t>
            </a:r>
            <a:r>
              <a:rPr lang="fr-FR" dirty="0" err="1"/>
              <a:t>predicted</a:t>
            </a:r>
            <a:r>
              <a:rPr lang="fr-FR" dirty="0"/>
              <a:t> by BLASTN of </a:t>
            </a:r>
            <a:r>
              <a:rPr lang="fr-FR" dirty="0" err="1"/>
              <a:t>genomic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slices </a:t>
            </a:r>
            <a:r>
              <a:rPr lang="fr-FR" dirty="0" err="1"/>
              <a:t>against</a:t>
            </a:r>
            <a:r>
              <a:rPr lang="fr-FR" dirty="0"/>
              <a:t> miRBase </a:t>
            </a:r>
            <a:r>
              <a:rPr lang="fr-FR" dirty="0" err="1"/>
              <a:t>sequences</a:t>
            </a:r>
            <a:r>
              <a:rPr lang="fr-FR" dirty="0"/>
              <a:t>.</a:t>
            </a:r>
          </a:p>
          <a:p>
            <a:r>
              <a:rPr lang="fr-FR" b="1" dirty="0" err="1"/>
              <a:t>tRNAs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as part of the 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tRNAscan-SE. </a:t>
            </a:r>
          </a:p>
          <a:p>
            <a:r>
              <a:rPr lang="fr-FR" b="1" dirty="0" err="1"/>
              <a:t>lincRNA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annotation, </a:t>
            </a:r>
            <a:r>
              <a:rPr lang="fr-FR" dirty="0" err="1"/>
              <a:t>cDNA</a:t>
            </a:r>
            <a:r>
              <a:rPr lang="fr-FR" dirty="0"/>
              <a:t> </a:t>
            </a:r>
            <a:r>
              <a:rPr lang="fr-FR" dirty="0" err="1"/>
              <a:t>alignments</a:t>
            </a:r>
            <a:r>
              <a:rPr lang="fr-FR" dirty="0"/>
              <a:t> and </a:t>
            </a:r>
            <a:r>
              <a:rPr lang="fr-FR" dirty="0" err="1"/>
              <a:t>chromatin</a:t>
            </a:r>
            <a:r>
              <a:rPr lang="fr-FR" dirty="0"/>
              <a:t>-state </a:t>
            </a:r>
            <a:r>
              <a:rPr lang="fr-FR" dirty="0" err="1"/>
              <a:t>map</a:t>
            </a:r>
            <a:r>
              <a:rPr lang="fr-FR" dirty="0"/>
              <a:t> data </a:t>
            </a:r>
            <a:r>
              <a:rPr lang="en-US" dirty="0"/>
              <a:t>(H3K4me3 and H3K36me3) 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.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57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identifiers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Aim to be consistent across </a:t>
            </a:r>
            <a:r>
              <a:rPr lang="en-GB" dirty="0" err="1"/>
              <a:t>Ensembl</a:t>
            </a:r>
            <a:r>
              <a:rPr lang="en-GB" dirty="0"/>
              <a:t> releases, unlike gene names</a:t>
            </a:r>
          </a:p>
          <a:p>
            <a:pPr>
              <a:lnSpc>
                <a:spcPct val="90000"/>
              </a:lnSpc>
            </a:pPr>
            <a:r>
              <a:rPr lang="en-GB" dirty="0"/>
              <a:t>Format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G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Gene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T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Transcript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P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Peptide</a:t>
            </a:r>
            <a:r>
              <a:rPr lang="en-GB" dirty="0">
                <a:solidFill>
                  <a:srgbClr val="A40000"/>
                </a:solidFill>
              </a:rPr>
              <a:t> </a:t>
            </a:r>
            <a:r>
              <a:rPr lang="en-GB" dirty="0"/>
              <a:t>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E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Exon</a:t>
            </a:r>
            <a:r>
              <a:rPr lang="en-GB" dirty="0"/>
              <a:t> ID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Addition of a suffix for the other species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MUS (</a:t>
            </a:r>
            <a:r>
              <a:rPr lang="en-GB" sz="2400" i="1" dirty="0" err="1"/>
              <a:t>Mus</a:t>
            </a:r>
            <a:r>
              <a:rPr lang="en-GB" sz="2400" i="1" dirty="0"/>
              <a:t> </a:t>
            </a:r>
            <a:r>
              <a:rPr lang="en-GB" sz="2400" i="1" dirty="0" err="1"/>
              <a:t>musculus</a:t>
            </a:r>
            <a:r>
              <a:rPr lang="en-GB" sz="2400" dirty="0"/>
              <a:t>) for mouse:</a:t>
            </a:r>
            <a:r>
              <a:rPr lang="en-GB" sz="2400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ENS</a:t>
            </a:r>
            <a:r>
              <a:rPr lang="en-GB" sz="2400" dirty="0">
                <a:solidFill>
                  <a:schemeClr val="accent2"/>
                </a:solidFill>
              </a:rPr>
              <a:t>MUS</a:t>
            </a:r>
            <a:r>
              <a:rPr lang="en-GB" sz="2400" dirty="0"/>
              <a:t>G### 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DAR (</a:t>
            </a:r>
            <a:r>
              <a:rPr lang="en-GB" sz="2400" i="1" dirty="0" err="1"/>
              <a:t>Danio</a:t>
            </a:r>
            <a:r>
              <a:rPr lang="en-GB" sz="2400" i="1" dirty="0"/>
              <a:t> </a:t>
            </a:r>
            <a:r>
              <a:rPr lang="en-GB" sz="2400" i="1" dirty="0" err="1"/>
              <a:t>rerio</a:t>
            </a:r>
            <a:r>
              <a:rPr lang="en-GB" sz="2400" dirty="0"/>
              <a:t>) for </a:t>
            </a:r>
            <a:r>
              <a:rPr lang="en-GB" sz="2400" dirty="0" err="1"/>
              <a:t>zebrafish</a:t>
            </a:r>
            <a:r>
              <a:rPr lang="en-GB" sz="2400" dirty="0"/>
              <a:t>:</a:t>
            </a:r>
            <a:r>
              <a:rPr lang="en-GB" sz="2400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ENS</a:t>
            </a:r>
            <a:r>
              <a:rPr lang="en-GB" sz="2400" dirty="0">
                <a:solidFill>
                  <a:schemeClr val="accent2"/>
                </a:solidFill>
              </a:rPr>
              <a:t>DAR</a:t>
            </a:r>
            <a:r>
              <a:rPr lang="en-GB" sz="2400" dirty="0"/>
              <a:t>G###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6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genome browser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159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122ED8-AE2D-4D26-DC11-5784E31C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Rapid</a:t>
            </a:r>
            <a:r>
              <a:rPr lang="en-US" b="1" dirty="0"/>
              <a:t> Release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B48D325-25EF-2B0D-DA94-59F221C01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34" y="1417833"/>
            <a:ext cx="7918016" cy="473858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E93F28-BECA-A878-B4B8-1B336C3E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AAEC4E7-315E-C226-722F-0243799B77C2}"/>
              </a:ext>
            </a:extLst>
          </p:cNvPr>
          <p:cNvSpPr txBox="1"/>
          <p:nvPr/>
        </p:nvSpPr>
        <p:spPr>
          <a:xfrm>
            <a:off x="4446162" y="5156022"/>
            <a:ext cx="4439552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access to annotation data (2-4 weeks)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features than on </a:t>
            </a:r>
            <a:r>
              <a:rPr lang="en-US" dirty="0">
                <a:hlinkClick r:id="rId3"/>
              </a:rPr>
              <a:t>www.ensembl.org</a:t>
            </a:r>
            <a:r>
              <a:rPr lang="en-US" dirty="0"/>
              <a:t> (focuses on gene 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programmatic access</a:t>
            </a:r>
          </a:p>
        </p:txBody>
      </p:sp>
    </p:spTree>
    <p:extLst>
      <p:ext uri="{BB962C8B-B14F-4D97-AF65-F5344CB8AC3E}">
        <p14:creationId xmlns:p14="http://schemas.microsoft.com/office/powerpoint/2010/main" val="3471748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https://</a:t>
            </a:r>
            <a:r>
              <a:rPr lang="en-US" b="1" dirty="0" err="1"/>
              <a:t>www.ensembl.org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8A42F7-4D0C-65CD-F7F0-4318BE5C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88476"/>
            <a:ext cx="7772400" cy="46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http://</a:t>
            </a:r>
            <a:r>
              <a:rPr lang="en-US" b="1" dirty="0" err="1"/>
              <a:t>ensemblgenomes.org</a:t>
            </a:r>
            <a:endParaRPr lang="en-US" b="1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29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7D6022-CB2D-751E-94A0-94563F47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9" y="1464185"/>
            <a:ext cx="8851341" cy="49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Guidelines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Genomes</a:t>
            </a:r>
          </a:p>
          <a:p>
            <a:pPr lvl="1"/>
            <a:r>
              <a:rPr lang="en-US" dirty="0"/>
              <a:t>Genome Browser</a:t>
            </a:r>
          </a:p>
          <a:p>
            <a:pPr lvl="1"/>
            <a:r>
              <a:rPr lang="en-US" dirty="0" err="1"/>
              <a:t>Ensembl</a:t>
            </a:r>
            <a:r>
              <a:rPr lang="en-US" dirty="0"/>
              <a:t> project</a:t>
            </a:r>
          </a:p>
          <a:p>
            <a:r>
              <a:rPr lang="en-US" dirty="0" err="1"/>
              <a:t>Ensembl</a:t>
            </a:r>
            <a:r>
              <a:rPr lang="en-US" dirty="0"/>
              <a:t> genome browser</a:t>
            </a:r>
          </a:p>
          <a:p>
            <a:pPr lvl="1"/>
            <a:r>
              <a:rPr lang="en-US" dirty="0"/>
              <a:t>Browse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Tools</a:t>
            </a:r>
          </a:p>
          <a:p>
            <a:r>
              <a:rPr lang="en-US" dirty="0"/>
              <a:t>Mining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 err="1"/>
              <a:t>BioMart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604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583DF71-4494-78A2-C2D5-622208CA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5" y="2774269"/>
            <a:ext cx="8637402" cy="10935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Release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~ every 3 month</a:t>
            </a:r>
          </a:p>
          <a:p>
            <a:r>
              <a:rPr lang="en-US" dirty="0"/>
              <a:t>Link to the latest version of </a:t>
            </a:r>
            <a:r>
              <a:rPr lang="en-US" dirty="0" err="1"/>
              <a:t>Ensembl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Permanent link to a given release of </a:t>
            </a:r>
            <a:r>
              <a:rPr lang="en-US" dirty="0" err="1"/>
              <a:t>Ensembl</a:t>
            </a:r>
            <a:r>
              <a:rPr lang="en-US" dirty="0"/>
              <a:t>: </a:t>
            </a:r>
            <a:r>
              <a:rPr lang="fr-FR" dirty="0">
                <a:hlinkClick r:id="rId4"/>
              </a:rPr>
              <a:t>http://Feb2023.archive.ensembl.org/index.html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30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012626" y="3623888"/>
            <a:ext cx="778933" cy="32334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51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E50047-9811-AAA2-39C7-8A4183B0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34" y="1338735"/>
            <a:ext cx="6997700" cy="492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6304879"/>
            <a:ext cx="8229600" cy="5630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dirty="0"/>
              <a:t>http://</a:t>
            </a:r>
            <a:r>
              <a:rPr lang="fr-FR" dirty="0" err="1"/>
              <a:t>www.ensembl.org</a:t>
            </a:r>
            <a:r>
              <a:rPr lang="fr-FR" dirty="0"/>
              <a:t>/info/</a:t>
            </a:r>
            <a:r>
              <a:rPr lang="fr-FR" dirty="0" err="1"/>
              <a:t>website</a:t>
            </a:r>
            <a:r>
              <a:rPr lang="fr-FR" dirty="0"/>
              <a:t>/archives/</a:t>
            </a:r>
            <a:r>
              <a:rPr lang="fr-FR" dirty="0" err="1"/>
              <a:t>index.html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7097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828"/>
            <a:ext cx="9144000" cy="512008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32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760030" y="5798146"/>
            <a:ext cx="5965077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Old </a:t>
            </a:r>
            <a:r>
              <a:rPr lang="en-US" dirty="0" err="1"/>
              <a:t>Ensembl</a:t>
            </a:r>
            <a:r>
              <a:rPr lang="en-US" dirty="0"/>
              <a:t> releases are kept for 5 years unless they include the last release of an assembly for a key genome.</a:t>
            </a:r>
          </a:p>
        </p:txBody>
      </p:sp>
    </p:spTree>
    <p:extLst>
      <p:ext uri="{BB962C8B-B14F-4D97-AF65-F5344CB8AC3E}">
        <p14:creationId xmlns:p14="http://schemas.microsoft.com/office/powerpoint/2010/main" val="19023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1421" y="1494099"/>
            <a:ext cx="8229600" cy="39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www.ensembl.org</a:t>
            </a:r>
            <a:r>
              <a:rPr lang="en-US" dirty="0"/>
              <a:t>/info/website/archives/</a:t>
            </a:r>
            <a:r>
              <a:rPr lang="en-US" dirty="0" err="1"/>
              <a:t>assembly.html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33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D002-11D9-9156-76F0-009D144F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5" y="1846171"/>
            <a:ext cx="8125123" cy="45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0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Browse</a:t>
            </a:r>
            <a:r>
              <a:rPr lang="en-US" b="1" dirty="0"/>
              <a:t> through genomes with </a:t>
            </a:r>
            <a:r>
              <a:rPr lang="en-US" b="1" dirty="0" err="1"/>
              <a:t>Ensembl</a:t>
            </a:r>
            <a:endParaRPr lang="en-US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08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1D384D-EA0A-B8AF-4ABE-D3A7617F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110" y="0"/>
            <a:ext cx="7886700" cy="1325563"/>
          </a:xfrm>
        </p:spPr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home</a:t>
            </a:r>
            <a:r>
              <a:rPr lang="en-US" b="1" dirty="0"/>
              <a:t> page</a:t>
            </a:r>
          </a:p>
        </p:txBody>
      </p:sp>
      <p:grpSp>
        <p:nvGrpSpPr>
          <p:cNvPr id="27" name="Grouper 26"/>
          <p:cNvGrpSpPr/>
          <p:nvPr/>
        </p:nvGrpSpPr>
        <p:grpSpPr>
          <a:xfrm>
            <a:off x="0" y="861442"/>
            <a:ext cx="1512702" cy="646331"/>
            <a:chOff x="-42811" y="374759"/>
            <a:chExt cx="1512702" cy="646331"/>
          </a:xfrm>
        </p:grpSpPr>
        <p:sp>
          <p:nvSpPr>
            <p:cNvPr id="13" name="Bulle rectangulaire 12"/>
            <p:cNvSpPr/>
            <p:nvPr/>
          </p:nvSpPr>
          <p:spPr>
            <a:xfrm>
              <a:off x="0" y="389028"/>
              <a:ext cx="1398536" cy="613563"/>
            </a:xfrm>
            <a:prstGeom prst="wedgeRectCallout">
              <a:avLst>
                <a:gd name="adj1" fmla="val -1963"/>
                <a:gd name="adj2" fmla="val 6277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-42811" y="374759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Link back to home page</a:t>
              </a: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2103814" y="945076"/>
            <a:ext cx="1198745" cy="369332"/>
            <a:chOff x="2340407" y="729820"/>
            <a:chExt cx="1198745" cy="369332"/>
          </a:xfrm>
        </p:grpSpPr>
        <p:sp>
          <p:nvSpPr>
            <p:cNvPr id="14" name="Bulle rectangulaire 13"/>
            <p:cNvSpPr/>
            <p:nvPr/>
          </p:nvSpPr>
          <p:spPr>
            <a:xfrm>
              <a:off x="2340407" y="786896"/>
              <a:ext cx="1198745" cy="281612"/>
            </a:xfrm>
            <a:prstGeom prst="wedgeRectCallout">
              <a:avLst>
                <a:gd name="adj1" fmla="val -56501"/>
                <a:gd name="adj2" fmla="val 1538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411761" y="729820"/>
              <a:ext cx="1056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Tools</a:t>
              </a: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7706218" y="934803"/>
            <a:ext cx="1284371" cy="399976"/>
            <a:chOff x="7520709" y="731258"/>
            <a:chExt cx="1284371" cy="399976"/>
          </a:xfrm>
        </p:grpSpPr>
        <p:sp>
          <p:nvSpPr>
            <p:cNvPr id="15" name="Bulle rectangulaire 14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-36925"/>
                <a:gd name="adj2" fmla="val 10530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Search</a:t>
              </a:r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418965" y="3152755"/>
            <a:ext cx="1284371" cy="399976"/>
            <a:chOff x="7520709" y="731258"/>
            <a:chExt cx="1284371" cy="399976"/>
          </a:xfrm>
        </p:grpSpPr>
        <p:sp>
          <p:nvSpPr>
            <p:cNvPr id="18" name="Bulle rectangulaire 17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105672"/>
                <a:gd name="adj2" fmla="val -533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Search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1283245" y="4028135"/>
            <a:ext cx="1840929" cy="664144"/>
            <a:chOff x="1390334" y="3860374"/>
            <a:chExt cx="1840929" cy="664144"/>
          </a:xfrm>
        </p:grpSpPr>
        <p:sp>
          <p:nvSpPr>
            <p:cNvPr id="20" name="Bulle rectangulaire 19"/>
            <p:cNvSpPr/>
            <p:nvPr/>
          </p:nvSpPr>
          <p:spPr>
            <a:xfrm>
              <a:off x="1390334" y="3878187"/>
              <a:ext cx="1641138" cy="646331"/>
            </a:xfrm>
            <a:prstGeom prst="wedgeRectCallout">
              <a:avLst>
                <a:gd name="adj1" fmla="val -46244"/>
                <a:gd name="adj2" fmla="val -8612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390334" y="3860374"/>
              <a:ext cx="1840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Drop-down list: of species</a:t>
              </a: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8248507" y="2875889"/>
            <a:ext cx="1038201" cy="370992"/>
            <a:chOff x="8205696" y="3039280"/>
            <a:chExt cx="1038201" cy="370992"/>
          </a:xfrm>
        </p:grpSpPr>
        <p:sp>
          <p:nvSpPr>
            <p:cNvPr id="23" name="Bulle rectangulaire 22"/>
            <p:cNvSpPr/>
            <p:nvPr/>
          </p:nvSpPr>
          <p:spPr>
            <a:xfrm>
              <a:off x="8205696" y="3096356"/>
              <a:ext cx="938304" cy="313916"/>
            </a:xfrm>
            <a:prstGeom prst="wedgeRectCallout">
              <a:avLst>
                <a:gd name="adj1" fmla="val -98400"/>
                <a:gd name="adj2" fmla="val -8295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305593" y="3039280"/>
              <a:ext cx="938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News</a:t>
              </a:r>
            </a:p>
          </p:txBody>
        </p:sp>
      </p:grpSp>
      <p:grpSp>
        <p:nvGrpSpPr>
          <p:cNvPr id="8" name="Grouper 7"/>
          <p:cNvGrpSpPr/>
          <p:nvPr/>
        </p:nvGrpSpPr>
        <p:grpSpPr>
          <a:xfrm>
            <a:off x="6561947" y="5224876"/>
            <a:ext cx="2122005" cy="740793"/>
            <a:chOff x="2671357" y="5613510"/>
            <a:chExt cx="2122005" cy="740793"/>
          </a:xfrm>
        </p:grpSpPr>
        <p:sp>
          <p:nvSpPr>
            <p:cNvPr id="5" name="Bulle rectangulaire 4"/>
            <p:cNvSpPr/>
            <p:nvPr/>
          </p:nvSpPr>
          <p:spPr>
            <a:xfrm>
              <a:off x="2764409" y="5613510"/>
              <a:ext cx="1942890" cy="740793"/>
            </a:xfrm>
            <a:prstGeom prst="wedgeRectCallout">
              <a:avLst>
                <a:gd name="adj1" fmla="val 44731"/>
                <a:gd name="adj2" fmla="val 1232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671357" y="5613510"/>
              <a:ext cx="21220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Access to </a:t>
              </a:r>
              <a:r>
                <a:rPr lang="en-US" dirty="0" err="1"/>
                <a:t>Ensembl</a:t>
              </a:r>
              <a:r>
                <a:rPr lang="en-US" dirty="0"/>
                <a:t> Archives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3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BB89FA-DAF9-7917-E465-8910F30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Search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36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0390" y="3429000"/>
            <a:ext cx="5709443" cy="369332"/>
          </a:xfrm>
          <a:prstGeom prst="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Search</a:t>
            </a:r>
            <a:r>
              <a:rPr lang="fr-FR" dirty="0"/>
              <a:t>: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region</a:t>
            </a:r>
            <a:r>
              <a:rPr lang="fr-FR" dirty="0"/>
              <a:t>, </a:t>
            </a:r>
            <a:r>
              <a:rPr lang="fr-FR" dirty="0" err="1"/>
              <a:t>disease</a:t>
            </a:r>
            <a:r>
              <a:rPr lang="fr-FR" dirty="0"/>
              <a:t>… 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391" y="2632826"/>
            <a:ext cx="5709443" cy="79617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47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5F5C75D-7DDA-B96C-5173-A9CF831B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" y="1478410"/>
            <a:ext cx="9076539" cy="47477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Genome</a:t>
            </a:r>
            <a:r>
              <a:rPr lang="en-US" b="1" dirty="0"/>
              <a:t> page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4" name="Grouper 13"/>
          <p:cNvGrpSpPr/>
          <p:nvPr/>
        </p:nvGrpSpPr>
        <p:grpSpPr>
          <a:xfrm>
            <a:off x="6920414" y="3073771"/>
            <a:ext cx="1555514" cy="669928"/>
            <a:chOff x="6949871" y="2966668"/>
            <a:chExt cx="1555514" cy="669928"/>
          </a:xfrm>
        </p:grpSpPr>
        <p:sp>
          <p:nvSpPr>
            <p:cNvPr id="13" name="Bulle rectangulaire 12"/>
            <p:cNvSpPr/>
            <p:nvPr/>
          </p:nvSpPr>
          <p:spPr>
            <a:xfrm>
              <a:off x="6949872" y="2966668"/>
              <a:ext cx="1369993" cy="669928"/>
            </a:xfrm>
            <a:prstGeom prst="wedgeRectCallout">
              <a:avLst>
                <a:gd name="adj1" fmla="val 60911"/>
                <a:gd name="adj2" fmla="val -555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949871" y="2990264"/>
              <a:ext cx="1555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Link to examples</a:t>
              </a: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4210747" y="2108142"/>
            <a:ext cx="1284371" cy="399976"/>
            <a:chOff x="7520709" y="731258"/>
            <a:chExt cx="1284371" cy="399976"/>
          </a:xfrm>
        </p:grpSpPr>
        <p:sp>
          <p:nvSpPr>
            <p:cNvPr id="16" name="Bulle rectangulaire 15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-185201"/>
                <a:gd name="adj2" fmla="val 1969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Search</a:t>
              </a: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2086086" y="2905023"/>
            <a:ext cx="1659981" cy="659299"/>
            <a:chOff x="7520709" y="715551"/>
            <a:chExt cx="1318373" cy="659299"/>
          </a:xfrm>
        </p:grpSpPr>
        <p:sp>
          <p:nvSpPr>
            <p:cNvPr id="20" name="Bulle rectangulaire 19"/>
            <p:cNvSpPr/>
            <p:nvPr/>
          </p:nvSpPr>
          <p:spPr>
            <a:xfrm>
              <a:off x="7520709" y="731258"/>
              <a:ext cx="1241558" cy="643592"/>
            </a:xfrm>
            <a:prstGeom prst="wedgeRectCallout">
              <a:avLst>
                <a:gd name="adj1" fmla="val -98477"/>
                <a:gd name="adj2" fmla="val -2465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597524" y="715551"/>
              <a:ext cx="1241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Information, statistics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1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F24CF8-0C0A-A0B2-DB80-E6EC6060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6" y="1410751"/>
            <a:ext cx="7772400" cy="46323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statistics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4" name="Grouper 3"/>
          <p:cNvGrpSpPr/>
          <p:nvPr/>
        </p:nvGrpSpPr>
        <p:grpSpPr>
          <a:xfrm>
            <a:off x="6177581" y="2056766"/>
            <a:ext cx="1502721" cy="370992"/>
            <a:chOff x="8170659" y="3039280"/>
            <a:chExt cx="1043657" cy="370992"/>
          </a:xfrm>
        </p:grpSpPr>
        <p:sp>
          <p:nvSpPr>
            <p:cNvPr id="5" name="Bulle rectangulaire 4"/>
            <p:cNvSpPr/>
            <p:nvPr/>
          </p:nvSpPr>
          <p:spPr>
            <a:xfrm>
              <a:off x="8205696" y="3096356"/>
              <a:ext cx="938304" cy="313916"/>
            </a:xfrm>
            <a:prstGeom prst="wedgeRectCallout">
              <a:avLst>
                <a:gd name="adj1" fmla="val -125681"/>
                <a:gd name="adj2" fmla="val 3522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170659" y="3039280"/>
              <a:ext cx="1043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Statistiques</a:t>
              </a:r>
              <a:endParaRPr lang="en-US" dirty="0"/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2224190" y="2793836"/>
            <a:ext cx="1491604" cy="369332"/>
            <a:chOff x="8190976" y="3067818"/>
            <a:chExt cx="516660" cy="369332"/>
          </a:xfrm>
        </p:grpSpPr>
        <p:sp>
          <p:nvSpPr>
            <p:cNvPr id="8" name="Bulle rectangulaire 7"/>
            <p:cNvSpPr/>
            <p:nvPr/>
          </p:nvSpPr>
          <p:spPr>
            <a:xfrm>
              <a:off x="8205696" y="3096356"/>
              <a:ext cx="472317" cy="312256"/>
            </a:xfrm>
            <a:prstGeom prst="wedgeRectCallout">
              <a:avLst>
                <a:gd name="adj1" fmla="val -143013"/>
                <a:gd name="adj2" fmla="val -19565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190976" y="3067818"/>
              <a:ext cx="51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Information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61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D8DC79-ED21-59DA-AFCF-23F07917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" y="1478410"/>
            <a:ext cx="9076539" cy="47477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Genome</a:t>
            </a:r>
            <a:r>
              <a:rPr lang="en-US" b="1" dirty="0"/>
              <a:t> page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39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830732" y="2749416"/>
            <a:ext cx="664493" cy="46316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88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899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Karyotype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40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D79BBE-0646-5DD5-B8CA-88E07B96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94" y="1408336"/>
            <a:ext cx="8280612" cy="49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37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52D9A6-56D9-044D-B308-CFCF1A78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Statistics </a:t>
            </a:r>
            <a:r>
              <a:rPr lang="en-US" b="1" dirty="0">
                <a:solidFill>
                  <a:schemeClr val="accent2"/>
                </a:solidFill>
              </a:rPr>
              <a:t>per chromosome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698080-6038-2E47-BACE-90FE9296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27E873-94E4-4046-9188-3721282C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41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8A4358-CD6D-F575-DF80-A95F983D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3" y="1499605"/>
            <a:ext cx="8320374" cy="48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1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9A48A8-771A-CE47-890A-F620533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Genome browser </a:t>
            </a:r>
            <a:r>
              <a:rPr lang="en-US" b="1" dirty="0">
                <a:solidFill>
                  <a:schemeClr val="accent2"/>
                </a:solidFill>
              </a:rPr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0D168D-68A7-D147-BEFC-0BB9EFEF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65E188-1A60-0740-8C1C-E7EDE39D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2E8F8D-14A9-974B-B521-753968AE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43164"/>
            <a:ext cx="8441055" cy="537831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46B328FA-30D3-044C-873B-4E1E8B31EC65}"/>
              </a:ext>
            </a:extLst>
          </p:cNvPr>
          <p:cNvSpPr/>
          <p:nvPr/>
        </p:nvSpPr>
        <p:spPr>
          <a:xfrm>
            <a:off x="388620" y="3485828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E22CB79-A298-6847-923D-101CD4815436}"/>
              </a:ext>
            </a:extLst>
          </p:cNvPr>
          <p:cNvSpPr/>
          <p:nvPr/>
        </p:nvSpPr>
        <p:spPr>
          <a:xfrm>
            <a:off x="1524868" y="2990045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47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3D91F-8106-F240-9AD8-66245F6D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Gene </a:t>
            </a:r>
            <a:r>
              <a:rPr lang="en-US" b="1" dirty="0"/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56DCA0-8262-2948-B417-879833FD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3AE8E4-1A15-8F41-A251-17049946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43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E7AB63-14DE-094A-8C5C-2A55DF80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9" y="1366704"/>
            <a:ext cx="8414642" cy="5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8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35FE6-7CBF-B24E-A98D-BFDD0EDC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Transcript </a:t>
            </a:r>
            <a:r>
              <a:rPr lang="en-US" b="1" dirty="0"/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8CAD87-FEDA-AB4C-BAD7-9ACD5241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A43BAF-EFE6-A94E-8B13-355C0DA7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136CEF-5399-FD41-86AA-C5F66B9F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1" y="1690689"/>
            <a:ext cx="8423457" cy="49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Browse </a:t>
            </a:r>
            <a:r>
              <a:rPr lang="en-US" b="1" dirty="0" err="1"/>
              <a:t>Ensembl</a:t>
            </a:r>
            <a:r>
              <a:rPr lang="en-US" b="1" dirty="0"/>
              <a:t> (part 1) </a:t>
            </a:r>
            <a:br>
              <a:rPr lang="en-US" b="1" dirty="0"/>
            </a:br>
            <a:r>
              <a:rPr lang="en-US" b="1" dirty="0">
                <a:solidFill>
                  <a:schemeClr val="accent2"/>
                </a:solidFill>
              </a:rPr>
              <a:t>hands-on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473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647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54798BB-1747-7EF9-9E5C-F93EB968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8" name="Grouper 7"/>
          <p:cNvGrpSpPr/>
          <p:nvPr/>
        </p:nvGrpSpPr>
        <p:grpSpPr>
          <a:xfrm>
            <a:off x="42812" y="1983549"/>
            <a:ext cx="1566466" cy="369332"/>
            <a:chOff x="0" y="389028"/>
            <a:chExt cx="1566466" cy="369332"/>
          </a:xfrm>
        </p:grpSpPr>
        <p:sp>
          <p:nvSpPr>
            <p:cNvPr id="9" name="Bulle rectangulaire 8"/>
            <p:cNvSpPr/>
            <p:nvPr/>
          </p:nvSpPr>
          <p:spPr>
            <a:xfrm>
              <a:off x="0" y="389028"/>
              <a:ext cx="1566466" cy="355063"/>
            </a:xfrm>
            <a:prstGeom prst="wedgeRectCallout">
              <a:avLst>
                <a:gd name="adj1" fmla="val 28201"/>
                <a:gd name="adj2" fmla="val -129548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26008" y="389028"/>
              <a:ext cx="1314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BLAST/BLAT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93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BB7BB4E-812B-2A11-35C3-2792E0ED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6098949" y="2032586"/>
            <a:ext cx="1716477" cy="646331"/>
            <a:chOff x="0" y="389028"/>
            <a:chExt cx="1716477" cy="646331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-76848"/>
                <a:gd name="adj2" fmla="val 7659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03775" y="389028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Variant 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580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D5581-1159-5676-8349-49EB13AE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9" y="1428446"/>
            <a:ext cx="8484902" cy="45922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Fetch</a:t>
            </a:r>
            <a:r>
              <a:rPr lang="en-US" b="1" dirty="0"/>
              <a:t>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49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432640" y="1428445"/>
            <a:ext cx="484094" cy="274105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301411" y="3852809"/>
            <a:ext cx="484094" cy="1323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9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contenu 3"/>
          <p:cNvSpPr>
            <a:spLocks noGrp="1"/>
          </p:cNvSpPr>
          <p:nvPr>
            <p:ph idx="1"/>
          </p:nvPr>
        </p:nvSpPr>
        <p:spPr>
          <a:xfrm>
            <a:off x="628650" y="5349239"/>
            <a:ext cx="7886700" cy="827723"/>
          </a:xfrm>
        </p:spPr>
        <p:txBody>
          <a:bodyPr>
            <a:normAutofit/>
          </a:bodyPr>
          <a:lstStyle/>
          <a:p>
            <a:r>
              <a:rPr lang="en-US" dirty="0"/>
              <a:t>2000: First draft of the human genome </a:t>
            </a:r>
          </a:p>
          <a:p>
            <a:r>
              <a:rPr lang="en-US" dirty="0"/>
              <a:t>2003: Human genome sequencing complete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</a:t>
            </a:fld>
            <a:endParaRPr lang="fr-FR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EA7B325-923F-9640-96AD-37A32330E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35814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/>
              <a:t>…CGAGGGGCCTAGACATTGCCCTCCAGAGAGAGCACCCAACACCCTCCAGGCTTGACCGAGCCAGGGTGTCCCCTTCCTACCTTGGAGAGAGCAGCCCCAGGGCATCCTGCAGGGGGTGCATGGGACACCAGCTGGCCTTCAAGGTCTCTGCCTCCCTCCAGCCACCCCACTACACGCTGCATGGGATCCTGGATCTCAGCTCCCTGGCCGACAACACTGGCAAACTCCTACTCATCCACGAAAGGCCCTCCTGGGCATGGTGGTCCTTCCCAGCCTGGCAGTCTGTTCCTCACACACCTTGTATAGTGCCCAGCCCCTGAGGTTGCAGCTGGGGGTGTCTCTGAAGGGCTGTGAGCCCCCAGGAAAGCCCTGGGGAAGTGCCTGCCTTGCCTCCCCCCGGCCCTGCCAGCGCCTGGCTCTGCCCATCCTACCTGGGCTCCCCCCATCCAGCCTCCCTCCCTACACACTCCTCTCAAGGAGGCACCACATGTCCTCTCCAGCTGCCGGGCCTCAGAGCACTGTGGCGTCCTGGGGCAGCCACCGCATAGTCCTGCTGTGGCATGGCTCAGGGTGGAAAGGGCGGAAGGGAGGGGTCCTGCAGATAGCTAGGTGCCCACTACCAAACCCGCTCGGGGCAGGAGAGCCAAAGGCTGGGTGTGTGCAGAGCGAGCCCCGAGAGGTTCCGAGGCTGAGGCCAGGGTGGGACATAGGGATGCGAGGGGCCGGGGCAACAGGATACTCCAACCTGCCTGCCCCCATGGTCTCATCCTCCTGCTTCTGGGACCTCCTGAATCCTGCCCCTGGTGCTAAGAGGCAGGTAAGGGGCTGCAGGCAGCAGGGCTCGGAGCCCAACTGGGGGGCCAGGACGGAGCTGGGCCAGTGCACAGCTTCCCACACCTGCCCACCCCCAGAAGTCCTGCCGCCACCCCCAGATCACACGGAAGATGAGGTCCGAGTGGCCTGCTGAGGACTTAGCTGCTTGTCCCCAGGTCCCCAGGTCATGCCCTCCTTCTGCCACCCTGGGGAGCTGAGGGACCTCAGCTGGGGCTGCTGTCCTAAGGCAGGGTGGGAACTAGGCAGCCAGCAGGGAGGGGAACCCCTCCCTCACTCCCACTCTCCCACCCCCACCACCTTGGCCCATCCATGGCGGCATCTTAGGGCCATCCGGGACTGGGGACAGGGGTCCTGGGGACAGGGGTCCGGGGACAGGGTCCTGGAGGACAGGGGTGTGGGGACAGGGGTGAGCAGGGACAGGTCTGGCCACCGGGCCCCTGGTTAAGAC….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7E6CD2-B318-5948-A3D5-2B84739F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176962"/>
            <a:ext cx="5838190" cy="48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3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9F7109F-7B07-1B38-0477-4F413C88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your </a:t>
            </a:r>
            <a:r>
              <a:rPr lang="en-US" b="1" dirty="0">
                <a:solidFill>
                  <a:schemeClr val="accent2"/>
                </a:solidFill>
              </a:rPr>
              <a:t>own</a:t>
            </a:r>
            <a:r>
              <a:rPr lang="en-US" b="1" dirty="0"/>
              <a:t>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5236633" y="5152195"/>
            <a:ext cx="2025740" cy="646331"/>
            <a:chOff x="0" y="389028"/>
            <a:chExt cx="1579317" cy="646331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78815"/>
                <a:gd name="adj2" fmla="val 7659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6615" y="389028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Use your own data in Ensembl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9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Help</a:t>
            </a:r>
            <a:r>
              <a:rPr lang="en-US" b="1" dirty="0"/>
              <a:t> and documentations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Youtube</a:t>
            </a:r>
            <a:r>
              <a:rPr lang="en-US" dirty="0"/>
              <a:t> videos (workshop…)</a:t>
            </a:r>
          </a:p>
          <a:p>
            <a:r>
              <a:rPr lang="en-US" dirty="0"/>
              <a:t>FAQ</a:t>
            </a:r>
          </a:p>
          <a:p>
            <a:r>
              <a:rPr lang="en-US" dirty="0"/>
              <a:t>Exercises</a:t>
            </a:r>
          </a:p>
          <a:p>
            <a:r>
              <a:rPr lang="en-US" dirty="0"/>
              <a:t>Online courses</a:t>
            </a:r>
          </a:p>
          <a:p>
            <a:r>
              <a:rPr lang="en-US" dirty="0"/>
              <a:t>Publications : </a:t>
            </a:r>
          </a:p>
          <a:p>
            <a:pPr lvl="1"/>
            <a:r>
              <a:rPr lang="en-US" dirty="0" err="1"/>
              <a:t>Flicek</a:t>
            </a:r>
            <a:r>
              <a:rPr lang="en-US" dirty="0"/>
              <a:t>, P. et al. </a:t>
            </a:r>
            <a:r>
              <a:rPr lang="en-US" b="1" dirty="0" err="1"/>
              <a:t>Ensembl</a:t>
            </a:r>
            <a:r>
              <a:rPr lang="en-US" b="1" dirty="0"/>
              <a:t> 2013</a:t>
            </a:r>
            <a:r>
              <a:rPr lang="en-US" dirty="0"/>
              <a:t>. Nucleic Acids Res. Advanced Access (Database Issue). </a:t>
            </a:r>
            <a:r>
              <a:rPr lang="en-US" dirty="0">
                <a:hlinkClick r:id="rId2"/>
              </a:rPr>
              <a:t>http://www.ncbi.nlm.nih.gov/pubmed/23203987</a:t>
            </a:r>
            <a:endParaRPr lang="en-US" dirty="0"/>
          </a:p>
          <a:p>
            <a:pPr lvl="1"/>
            <a:r>
              <a:rPr lang="en-US" dirty="0" err="1"/>
              <a:t>Xosé</a:t>
            </a:r>
            <a:r>
              <a:rPr lang="en-US" dirty="0"/>
              <a:t> M. </a:t>
            </a:r>
            <a:r>
              <a:rPr lang="en-US" dirty="0" err="1"/>
              <a:t>Fernández-Suárez</a:t>
            </a:r>
            <a:r>
              <a:rPr lang="en-US" dirty="0"/>
              <a:t> and Michael K. Schuster. </a:t>
            </a:r>
            <a:r>
              <a:rPr lang="en-US" b="1" dirty="0"/>
              <a:t>Using the </a:t>
            </a:r>
            <a:r>
              <a:rPr lang="en-US" b="1" dirty="0" err="1"/>
              <a:t>Ensembl</a:t>
            </a:r>
            <a:r>
              <a:rPr lang="en-US" b="1" dirty="0"/>
              <a:t> Genome Server to Browse Genomic Sequence Data</a:t>
            </a:r>
            <a:r>
              <a:rPr lang="en-US" dirty="0"/>
              <a:t>. UNIT 1.15 in Current Protocols in Bioinformatics, Jun 2010</a:t>
            </a:r>
          </a:p>
          <a:p>
            <a:pPr lvl="1"/>
            <a:r>
              <a:rPr lang="en-US" dirty="0" err="1"/>
              <a:t>Giulietta</a:t>
            </a:r>
            <a:r>
              <a:rPr lang="en-US" dirty="0"/>
              <a:t> M </a:t>
            </a:r>
            <a:r>
              <a:rPr lang="en-US" dirty="0" err="1"/>
              <a:t>Spudich</a:t>
            </a:r>
            <a:r>
              <a:rPr lang="en-US" dirty="0"/>
              <a:t> and </a:t>
            </a:r>
            <a:r>
              <a:rPr lang="en-US" dirty="0" err="1"/>
              <a:t>Xosé</a:t>
            </a:r>
            <a:r>
              <a:rPr lang="en-US" dirty="0"/>
              <a:t> M </a:t>
            </a:r>
            <a:r>
              <a:rPr lang="en-US" dirty="0" err="1"/>
              <a:t>Fernández</a:t>
            </a:r>
            <a:r>
              <a:rPr lang="en-US" dirty="0"/>
              <a:t> </a:t>
            </a:r>
            <a:r>
              <a:rPr lang="en-US" dirty="0" err="1"/>
              <a:t>Suárez</a:t>
            </a:r>
            <a:r>
              <a:rPr lang="en-US" dirty="0"/>
              <a:t>. </a:t>
            </a:r>
            <a:r>
              <a:rPr lang="en-US" b="1" dirty="0"/>
              <a:t>Touring </a:t>
            </a:r>
            <a:r>
              <a:rPr lang="en-US" b="1" dirty="0" err="1"/>
              <a:t>Ensembl</a:t>
            </a:r>
            <a:r>
              <a:rPr lang="en-US" b="1" dirty="0"/>
              <a:t>: A practical guide to genome browsing</a:t>
            </a:r>
            <a:r>
              <a:rPr lang="en-US" dirty="0"/>
              <a:t>. BMC Genomics 2010, 11:295 (11 May 2010)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40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access to genomic data: </a:t>
            </a:r>
            <a:r>
              <a:rPr lang="en-US" b="1" dirty="0" err="1"/>
              <a:t>Ensembl</a:t>
            </a:r>
            <a:r>
              <a:rPr lang="en-US" b="1" dirty="0"/>
              <a:t>/</a:t>
            </a:r>
            <a:r>
              <a:rPr lang="en-US" b="1" dirty="0" err="1">
                <a:solidFill>
                  <a:schemeClr val="accent2"/>
                </a:solidFill>
              </a:rPr>
              <a:t>BIOmart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3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Access</a:t>
            </a:r>
            <a:r>
              <a:rPr lang="fr-FR" b="1" dirty="0"/>
              <a:t> </a:t>
            </a:r>
            <a:r>
              <a:rPr lang="fr-FR" b="1" dirty="0" err="1"/>
              <a:t>Ensembl’s</a:t>
            </a:r>
            <a:r>
              <a:rPr lang="fr-FR" b="1" dirty="0"/>
              <a:t> data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" y="2119085"/>
            <a:ext cx="4003442" cy="22625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5526" y="1589817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Web site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89" y="2115585"/>
            <a:ext cx="4051285" cy="226256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407632" y="1586317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Mining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: </a:t>
            </a:r>
            <a:r>
              <a:rPr lang="fr-FR" dirty="0" err="1"/>
              <a:t>BioMart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25526" y="4633370"/>
            <a:ext cx="4003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User </a:t>
            </a:r>
            <a:r>
              <a:rPr lang="fr-FR" dirty="0" err="1"/>
              <a:t>friendly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Straightforward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Only</a:t>
            </a:r>
            <a:r>
              <a:rPr lang="fr-FR" dirty="0"/>
              <a:t> one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once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511908" y="4629905"/>
            <a:ext cx="400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answer</a:t>
            </a:r>
            <a:r>
              <a:rPr lang="fr-FR" dirty="0"/>
              <a:t> to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/>
              <a:t>Need</a:t>
            </a:r>
            <a:r>
              <a:rPr lang="fr-FR" dirty="0"/>
              <a:t> training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  <p:sp>
        <p:nvSpPr>
          <p:cNvPr id="11" name="Sourire 10"/>
          <p:cNvSpPr/>
          <p:nvPr/>
        </p:nvSpPr>
        <p:spPr>
          <a:xfrm>
            <a:off x="209760" y="4604666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ourire 11"/>
          <p:cNvSpPr/>
          <p:nvPr/>
        </p:nvSpPr>
        <p:spPr>
          <a:xfrm>
            <a:off x="209761" y="493901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ourire 12"/>
          <p:cNvSpPr/>
          <p:nvPr/>
        </p:nvSpPr>
        <p:spPr>
          <a:xfrm>
            <a:off x="214085" y="5280275"/>
            <a:ext cx="321733" cy="317004"/>
          </a:xfrm>
          <a:prstGeom prst="smileyFace">
            <a:avLst>
              <a:gd name="adj" fmla="val -46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ourire 18"/>
          <p:cNvSpPr/>
          <p:nvPr/>
        </p:nvSpPr>
        <p:spPr>
          <a:xfrm>
            <a:off x="4534790" y="460962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ourire 19"/>
          <p:cNvSpPr/>
          <p:nvPr/>
        </p:nvSpPr>
        <p:spPr>
          <a:xfrm>
            <a:off x="4519025" y="493901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ourire 20"/>
          <p:cNvSpPr/>
          <p:nvPr/>
        </p:nvSpPr>
        <p:spPr>
          <a:xfrm>
            <a:off x="4523349" y="5280275"/>
            <a:ext cx="321733" cy="317004"/>
          </a:xfrm>
          <a:prstGeom prst="smileyFace">
            <a:avLst>
              <a:gd name="adj" fmla="val -46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60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BioMart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http://www.biomart.org/</a:t>
            </a:r>
            <a:endParaRPr lang="en-US" dirty="0"/>
          </a:p>
          <a:p>
            <a:r>
              <a:rPr lang="en-US" dirty="0"/>
              <a:t>Joint development between EBI and Cold Spring Harbor Laboratory (CSHL)</a:t>
            </a:r>
          </a:p>
          <a:p>
            <a:r>
              <a:rPr lang="en-US" dirty="0"/>
              <a:t>Open source project</a:t>
            </a:r>
          </a:p>
          <a:p>
            <a:r>
              <a:rPr lang="en-US" dirty="0" err="1"/>
              <a:t>BioMart</a:t>
            </a:r>
            <a:r>
              <a:rPr lang="en-US" dirty="0"/>
              <a:t> can access diverse databases from a single interface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engine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multiple </a:t>
            </a:r>
            <a:r>
              <a:rPr lang="fr-FR" dirty="0" err="1"/>
              <a:t>terms</a:t>
            </a:r>
            <a:r>
              <a:rPr lang="fr-FR" dirty="0"/>
              <a:t> and put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table format</a:t>
            </a:r>
          </a:p>
          <a:p>
            <a:r>
              <a:rPr lang="fr-FR" dirty="0"/>
              <a:t>No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required</a:t>
            </a:r>
            <a:r>
              <a:rPr lang="fr-FR" dirty="0"/>
              <a:t>!</a:t>
            </a:r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2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82531E5-5729-58A2-B089-1F1B7B1A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BioMart</a:t>
            </a:r>
            <a:r>
              <a:rPr lang="en-US" b="1" dirty="0"/>
              <a:t>/</a:t>
            </a:r>
            <a:r>
              <a:rPr lang="en-US" b="1" dirty="0" err="1"/>
              <a:t>Ensembl</a:t>
            </a:r>
            <a:endParaRPr lang="en-US" b="1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79736" y="5030117"/>
            <a:ext cx="8384527" cy="1508796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Get access to :</a:t>
            </a:r>
          </a:p>
          <a:p>
            <a:pPr lvl="1"/>
            <a:r>
              <a:rPr lang="en-US" dirty="0"/>
              <a:t>Genomic annotation (genes, SNPs)</a:t>
            </a:r>
          </a:p>
          <a:p>
            <a:pPr lvl="1"/>
            <a:r>
              <a:rPr lang="en-US" dirty="0"/>
              <a:t>Functional annotation</a:t>
            </a:r>
          </a:p>
          <a:p>
            <a:pPr lvl="1"/>
            <a:r>
              <a:rPr lang="en-US" dirty="0"/>
              <a:t>Expression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55</a:t>
            </a:fld>
            <a:endParaRPr lang="fr-FR"/>
          </a:p>
        </p:txBody>
      </p:sp>
      <p:sp>
        <p:nvSpPr>
          <p:cNvPr id="9" name="Rectangle avec flèche vers le bas 8"/>
          <p:cNvSpPr/>
          <p:nvPr/>
        </p:nvSpPr>
        <p:spPr>
          <a:xfrm rot="10800000">
            <a:off x="1704645" y="1690689"/>
            <a:ext cx="1212656" cy="828817"/>
          </a:xfrm>
          <a:prstGeom prst="downArrowCallou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1624333" y="2069954"/>
            <a:ext cx="13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Biomart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4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7E8D210-3074-4208-ADF3-5007FCA36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89887"/>
            <a:ext cx="7772400" cy="46574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Step 1 (Select </a:t>
            </a:r>
            <a:r>
              <a:rPr lang="en-US" sz="3600" b="1" dirty="0">
                <a:solidFill>
                  <a:schemeClr val="accent2"/>
                </a:solidFill>
              </a:rPr>
              <a:t>datasets</a:t>
            </a:r>
            <a:r>
              <a:rPr lang="en-US" sz="3600" b="1" dirty="0"/>
              <a:t>)</a:t>
            </a:r>
            <a:endParaRPr lang="fr-FR" sz="36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56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58904" y="4089692"/>
            <a:ext cx="290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and </a:t>
            </a:r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414BAB6-54C8-1648-A7D1-78C22680E665}"/>
              </a:ext>
            </a:extLst>
          </p:cNvPr>
          <p:cNvCxnSpPr/>
          <p:nvPr/>
        </p:nvCxnSpPr>
        <p:spPr>
          <a:xfrm flipH="1" flipV="1">
            <a:off x="3030857" y="2879849"/>
            <a:ext cx="2528047" cy="1430767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ACCC483-66E2-7E47-BD77-79D72AD3B7FD}"/>
              </a:ext>
            </a:extLst>
          </p:cNvPr>
          <p:cNvCxnSpPr>
            <a:cxnSpLocks/>
          </p:cNvCxnSpPr>
          <p:nvPr/>
        </p:nvCxnSpPr>
        <p:spPr>
          <a:xfrm flipH="1" flipV="1">
            <a:off x="2814452" y="2401784"/>
            <a:ext cx="2136858" cy="1188501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BD13D9-B8EF-3B46-99C7-B30FCFCA1DF1}"/>
              </a:ext>
            </a:extLst>
          </p:cNvPr>
          <p:cNvCxnSpPr>
            <a:cxnSpLocks/>
          </p:cNvCxnSpPr>
          <p:nvPr/>
        </p:nvCxnSpPr>
        <p:spPr>
          <a:xfrm>
            <a:off x="4951310" y="3595232"/>
            <a:ext cx="0" cy="3796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411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BCE923A-1C62-6B27-13B1-79FE57D50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05098"/>
            <a:ext cx="9144000" cy="396404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Step 2 (</a:t>
            </a:r>
            <a:r>
              <a:rPr lang="en-US" b="1" dirty="0">
                <a:solidFill>
                  <a:schemeClr val="accent2"/>
                </a:solidFill>
              </a:rPr>
              <a:t>Filter</a:t>
            </a:r>
            <a:r>
              <a:rPr lang="en-US" b="1" dirty="0"/>
              <a:t>)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57</a:t>
            </a:fld>
            <a:endParaRPr lang="fr-FR"/>
          </a:p>
        </p:txBody>
      </p:sp>
      <p:grpSp>
        <p:nvGrpSpPr>
          <p:cNvPr id="11" name="Grouper 10"/>
          <p:cNvGrpSpPr/>
          <p:nvPr/>
        </p:nvGrpSpPr>
        <p:grpSpPr>
          <a:xfrm>
            <a:off x="7114808" y="975242"/>
            <a:ext cx="1734385" cy="706036"/>
            <a:chOff x="6239290" y="3509237"/>
            <a:chExt cx="1977519" cy="3178117"/>
          </a:xfrm>
        </p:grpSpPr>
        <p:sp>
          <p:nvSpPr>
            <p:cNvPr id="12" name="Bulle rectangulaire 11"/>
            <p:cNvSpPr/>
            <p:nvPr/>
          </p:nvSpPr>
          <p:spPr>
            <a:xfrm>
              <a:off x="6239290" y="3509237"/>
              <a:ext cx="1854860" cy="3178117"/>
            </a:xfrm>
            <a:prstGeom prst="wedgeRectCallout">
              <a:avLst>
                <a:gd name="adj1" fmla="val -134881"/>
                <a:gd name="adj2" fmla="val 189427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243838" y="3509237"/>
              <a:ext cx="1972971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Limit</a:t>
              </a:r>
              <a:r>
                <a:rPr lang="fr-FR" dirty="0"/>
                <a:t> to </a:t>
              </a:r>
            </a:p>
            <a:p>
              <a:r>
                <a:rPr lang="fr-FR" dirty="0"/>
                <a:t>chromosome 1</a:t>
              </a: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4106604" y="5598945"/>
            <a:ext cx="1828248" cy="706036"/>
            <a:chOff x="6239291" y="3509237"/>
            <a:chExt cx="1833612" cy="3178117"/>
          </a:xfrm>
        </p:grpSpPr>
        <p:sp>
          <p:nvSpPr>
            <p:cNvPr id="15" name="Bulle rectangulaire 14"/>
            <p:cNvSpPr/>
            <p:nvPr/>
          </p:nvSpPr>
          <p:spPr>
            <a:xfrm>
              <a:off x="6239291" y="3509237"/>
              <a:ext cx="1730180" cy="3178117"/>
            </a:xfrm>
            <a:prstGeom prst="wedgeRectCallout">
              <a:avLst>
                <a:gd name="adj1" fmla="val 31197"/>
                <a:gd name="adj2" fmla="val -97967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243838" y="3509237"/>
              <a:ext cx="1829065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Limit</a:t>
              </a:r>
              <a:r>
                <a:rPr lang="fr-FR" dirty="0"/>
                <a:t> to </a:t>
              </a:r>
              <a:r>
                <a:rPr lang="fr-FR" dirty="0" err="1"/>
                <a:t>given</a:t>
              </a:r>
              <a:endParaRPr lang="fr-FR" dirty="0"/>
            </a:p>
            <a:p>
              <a:r>
                <a:rPr lang="fr-FR" dirty="0" err="1"/>
                <a:t>coordinates</a:t>
              </a:r>
              <a:endParaRPr lang="fr-FR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0274" y="3071563"/>
            <a:ext cx="1520575" cy="3882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589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75455B8-FD4C-1046-1CF4-BBCF649B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074"/>
            <a:ext cx="8946537" cy="38009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Step 3 (</a:t>
            </a:r>
            <a:r>
              <a:rPr lang="en-US" sz="3600" b="1" dirty="0">
                <a:solidFill>
                  <a:schemeClr val="accent2"/>
                </a:solidFill>
              </a:rPr>
              <a:t>Count</a:t>
            </a:r>
            <a:r>
              <a:rPr lang="en-US" sz="3600" b="1" dirty="0"/>
              <a:t> results)</a:t>
            </a:r>
            <a:endParaRPr lang="fr-FR" sz="36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58</a:t>
            </a:fld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1966320" y="1690689"/>
            <a:ext cx="2476588" cy="426226"/>
            <a:chOff x="6239290" y="3509237"/>
            <a:chExt cx="2823767" cy="1918593"/>
          </a:xfrm>
        </p:grpSpPr>
        <p:sp>
          <p:nvSpPr>
            <p:cNvPr id="6" name="Bulle rectangulaire 5"/>
            <p:cNvSpPr/>
            <p:nvPr/>
          </p:nvSpPr>
          <p:spPr>
            <a:xfrm>
              <a:off x="6239290" y="3509237"/>
              <a:ext cx="2823767" cy="1918593"/>
            </a:xfrm>
            <a:prstGeom prst="wedgeRectCallout">
              <a:avLst>
                <a:gd name="adj1" fmla="val -101378"/>
                <a:gd name="adj2" fmla="val 18674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430604" y="3661720"/>
              <a:ext cx="2632453" cy="1662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Compute</a:t>
              </a:r>
              <a:r>
                <a:rPr lang="fr-FR" dirty="0"/>
                <a:t> </a:t>
              </a:r>
              <a:r>
                <a:rPr lang="fr-FR" dirty="0" err="1"/>
                <a:t>result</a:t>
              </a:r>
              <a:r>
                <a:rPr lang="fr-FR" dirty="0"/>
                <a:t> count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369277" y="2939788"/>
            <a:ext cx="1087520" cy="1946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913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88C8196-A7FC-9513-27A5-C6E1A4E2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866"/>
            <a:ext cx="9056251" cy="39278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b="1" dirty="0"/>
              <a:t>Example: Step 4 (Select </a:t>
            </a:r>
            <a:r>
              <a:rPr lang="en-US" sz="3400" b="1" dirty="0">
                <a:solidFill>
                  <a:schemeClr val="accent2"/>
                </a:solidFill>
              </a:rPr>
              <a:t>attributes</a:t>
            </a:r>
            <a:r>
              <a:rPr lang="en-US" sz="3400" b="1" dirty="0"/>
              <a:t>)</a:t>
            </a:r>
            <a:endParaRPr lang="fr-FR" sz="34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59</a:t>
            </a:fld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4649391" y="3194332"/>
            <a:ext cx="2495676" cy="646331"/>
            <a:chOff x="6239291" y="3482287"/>
            <a:chExt cx="2845531" cy="2909364"/>
          </a:xfrm>
        </p:grpSpPr>
        <p:sp>
          <p:nvSpPr>
            <p:cNvPr id="6" name="Bulle rectangulaire 5"/>
            <p:cNvSpPr/>
            <p:nvPr/>
          </p:nvSpPr>
          <p:spPr>
            <a:xfrm>
              <a:off x="6239291" y="3509237"/>
              <a:ext cx="2845531" cy="2882414"/>
            </a:xfrm>
            <a:prstGeom prst="wedgeRectCallout">
              <a:avLst>
                <a:gd name="adj1" fmla="val -128397"/>
                <a:gd name="adj2" fmla="val 72949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239291" y="3482287"/>
              <a:ext cx="2845531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Select </a:t>
              </a:r>
              <a:r>
                <a:rPr lang="fr-FR" dirty="0" err="1"/>
                <a:t>attributes</a:t>
              </a:r>
              <a:r>
                <a:rPr lang="fr-FR" dirty="0"/>
                <a:t> to </a:t>
              </a:r>
              <a:r>
                <a:rPr lang="fr-FR" dirty="0" err="1"/>
                <a:t>be</a:t>
              </a:r>
              <a:r>
                <a:rPr lang="fr-FR" dirty="0"/>
                <a:t> output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3724585"/>
            <a:ext cx="1308971" cy="31114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18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953946"/>
            <a:ext cx="54611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600" dirty="0"/>
              <a:t>Source: </a:t>
            </a:r>
            <a:r>
              <a:rPr lang="fr-FR" sz="1600" dirty="0" err="1"/>
              <a:t>https</a:t>
            </a:r>
            <a:r>
              <a:rPr lang="fr-FR" sz="1600" dirty="0"/>
              <a:t>://</a:t>
            </a:r>
            <a:r>
              <a:rPr lang="fr-FR" sz="1600" dirty="0" err="1"/>
              <a:t>genome.ucsc.edu</a:t>
            </a:r>
            <a:r>
              <a:rPr lang="fr-FR" sz="1600" dirty="0"/>
              <a:t>/FAQ/</a:t>
            </a:r>
            <a:r>
              <a:rPr lang="fr-FR" sz="1600" dirty="0" err="1"/>
              <a:t>FAQreleases.html</a:t>
            </a: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5DD297-B1A0-1541-B318-77DE1DBF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4424"/>
            <a:ext cx="9144000" cy="2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82AFD8C-3A87-1530-6C7B-87378F0A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" y="1690689"/>
            <a:ext cx="8955841" cy="388817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Example: Step 5 (get </a:t>
            </a:r>
            <a:r>
              <a:rPr lang="en-US" b="1" dirty="0">
                <a:solidFill>
                  <a:schemeClr val="accent2"/>
                </a:solidFill>
              </a:rPr>
              <a:t>results</a:t>
            </a:r>
            <a:r>
              <a:rPr lang="en-US" b="1" dirty="0"/>
              <a:t>)</a:t>
            </a:r>
            <a:endParaRPr lang="fr-FR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60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989056" y="2244455"/>
            <a:ext cx="593164" cy="26407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133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/</a:t>
            </a:r>
            <a:r>
              <a:rPr lang="en-US" b="1" dirty="0" err="1">
                <a:solidFill>
                  <a:schemeClr val="accent2"/>
                </a:solidFill>
              </a:rPr>
              <a:t>Biomart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/>
              <a:t>(part 2)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hands-on</a:t>
            </a:r>
            <a:endParaRPr lang="en-US" b="1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74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583" y="4046839"/>
            <a:ext cx="6271708" cy="24222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583" y="1373066"/>
            <a:ext cx="6271708" cy="24277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2621" y="3151991"/>
            <a:ext cx="279699" cy="6488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2620" y="5057888"/>
            <a:ext cx="279700" cy="14111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440795" y="1373066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40795" y="4046839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mm10</a:t>
            </a:r>
          </a:p>
        </p:txBody>
      </p:sp>
    </p:spTree>
    <p:extLst>
      <p:ext uri="{BB962C8B-B14F-4D97-AF65-F5344CB8AC3E}">
        <p14:creationId xmlns:p14="http://schemas.microsoft.com/office/powerpoint/2010/main" val="225048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 </a:t>
            </a:r>
            <a:r>
              <a:rPr lang="en-US" b="1" dirty="0">
                <a:solidFill>
                  <a:schemeClr val="accent2"/>
                </a:solidFill>
              </a:rPr>
              <a:t>annotations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8</a:t>
            </a:fld>
            <a:endParaRPr lang="fr-FR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2000" y="1752600"/>
            <a:ext cx="35814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/>
              <a:t>…CGAGGGGCCTAGACATTGCCCTCCAGAGAGAGCACCCAACACCCTCCAGGCTTGACCGAGCCAGGGTGTCCCCTTCCTACCTTGGAGAGAGCAGCCCCAGGGCATCCTGCAGGGGGTGCATGGGACACCAGCTGGCCTTCAAGGTCTCTGCCTCCCTCCAGCCACCCCACTACACGCTGCATGGGATCCTGGATCTCAGCTCCCTGGCCGACAACACTGGCAAACTCCTACTCATCCACGAAAGGCCCTCCTGGGCATGGTGGTCCTTCCCAGCCTGGCAGTCTGTTCCTCACACACCTTGTATAGTGCCCAGCCCCTGAGGTTGCAGCTGGGGGTGTCTCTGAAGGGCTGTGAGCCCCCAGGAAAGCCCTGGGGAAGTGCCTGCCTTGCCTCCCCCCGGCCCTGCCAGCGCCTGGCTCTGCCCATCCTACCTGGGCTCCCCCCATCCAGCCTCCCTCCCTACACACTCCTCTCAAGGAGGCACCACATGTCCTCTCCAGCTGCCGGGCCTCAGAGCACTGTGGCGTCCTGGGGCAGCCACCGCATAGTCCTGCTGTGGCATGGCTCAGGGTGGAAAGGGCGGAAGGGAGGGGTCCTGCAGATAGCTAGGTGCCCACTACCAAACCCGCTCGGGGCAGGAGAGCCAAAGGCTGGGTGTGTGCAGAGCGAGCCCCGAGAGGTTCCGAGGCTGAGGCCAGGGTGGGACATAGGGATGCGAGGGGCCGGGGCAACAGGATACTCCAACCTGCCTGCCCCCATGGTCTCATCCTCCTGCTTCTGGGACCTCCTGAATCCTGCCCCTGGTGCTAAGAGGCAGGTAAGGGGCTGCAGGCAGCAGGGCTCGGAGCCCAACTGGGGGGCCAGGACGGAGCTGGGCCAGTGCACAGCTTCCCACACCTGCCCACCCCCAGAAGTCCTGCCGCCACCCCCAGATCACACGGAAGATGAGGTCCGAGTGGCCTGCTGAGGACTTAGCTGCTTGTCCCCAGGTCCCCAGGTCATGCCCTCCTTCTGCCACCCTGGGGAGCTGAGGGACCTCAGCTGGGGCTGCTGTCCTAAGGCAGGGTGGGAACTAGGCAGCCAGCAGGGAGGGGAACCCCTCCCTCACTCCCACTCTCCCACCCCCACCACCTTGGCCCATCCATGGCGGCATCTTAGGGCCATCCGGGACTGGGGACAGGGGTCCTGGGGACAGGGGTCCGGGGACAGGGTCCTGGAGGACAGGGGTGTGGGGACAGGGGTGAGCAGGGACAGGTCTGGCCACCGGGCCCCTGGTTAAGAC…..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800600" y="3886200"/>
            <a:ext cx="609600" cy="0"/>
          </a:xfrm>
          <a:prstGeom prst="line">
            <a:avLst/>
          </a:prstGeom>
          <a:noFill/>
          <a:ln w="38100">
            <a:solidFill>
              <a:srgbClr val="95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803900" y="3543300"/>
            <a:ext cx="2362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dirty="0">
                <a:latin typeface="+mn-lt"/>
              </a:rPr>
              <a:t>Biological information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27600" y="3352800"/>
            <a:ext cx="30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>
                <a:solidFill>
                  <a:srgbClr val="95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789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Get </a:t>
            </a:r>
            <a:r>
              <a:rPr lang="en-US" b="1" dirty="0">
                <a:solidFill>
                  <a:schemeClr val="accent2"/>
                </a:solidFill>
              </a:rPr>
              <a:t>access</a:t>
            </a:r>
            <a:r>
              <a:rPr lang="en-US" b="1" dirty="0"/>
              <a:t> to genomic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way to gather all genomic information in one place</a:t>
            </a:r>
          </a:p>
          <a:p>
            <a:r>
              <a:rPr lang="en-US" dirty="0"/>
              <a:t>Availability of the data</a:t>
            </a:r>
          </a:p>
          <a:p>
            <a:r>
              <a:rPr lang="en-US" dirty="0"/>
              <a:t>Accessibility to the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9</a:t>
            </a:fld>
            <a:endParaRPr lang="fr-FR"/>
          </a:p>
        </p:txBody>
      </p:sp>
      <p:grpSp>
        <p:nvGrpSpPr>
          <p:cNvPr id="6" name="Grouper 5"/>
          <p:cNvGrpSpPr/>
          <p:nvPr/>
        </p:nvGrpSpPr>
        <p:grpSpPr>
          <a:xfrm>
            <a:off x="4264664" y="3639074"/>
            <a:ext cx="4325247" cy="2328673"/>
            <a:chOff x="2300931" y="3639074"/>
            <a:chExt cx="4325247" cy="2328673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4784" y="3639074"/>
              <a:ext cx="2139201" cy="2328673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2300931" y="4554551"/>
              <a:ext cx="43252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Journal"/>
                  <a:cs typeface="Journal"/>
                </a:rPr>
                <a:t>Genome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3215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8090</TotalTime>
  <Words>1763</Words>
  <Application>Microsoft Macintosh PowerPoint</Application>
  <PresentationFormat>Affichage à l'écran (4:3)</PresentationFormat>
  <Paragraphs>332</Paragraphs>
  <Slides>61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Journal</vt:lpstr>
      <vt:lpstr>Times</vt:lpstr>
      <vt:lpstr>Thème Office</vt:lpstr>
      <vt:lpstr>Training material</vt:lpstr>
      <vt:lpstr> Genome Browsers</vt:lpstr>
      <vt:lpstr>Guidelines</vt:lpstr>
      <vt:lpstr>Genomes</vt:lpstr>
      <vt:lpstr>Genomes</vt:lpstr>
      <vt:lpstr>Genome builds</vt:lpstr>
      <vt:lpstr>Genome builds</vt:lpstr>
      <vt:lpstr>Need annotations</vt:lpstr>
      <vt:lpstr>Get access to genomic data</vt:lpstr>
      <vt:lpstr>Genome browsers</vt:lpstr>
      <vt:lpstr>Genome browsers</vt:lpstr>
      <vt:lpstr>There are Genome browsers…</vt:lpstr>
      <vt:lpstr>And Genome browsers…</vt:lpstr>
      <vt:lpstr>Ensembl project</vt:lpstr>
      <vt:lpstr>Ensembl project</vt:lpstr>
      <vt:lpstr>Ensembl project</vt:lpstr>
      <vt:lpstr>Ensembl Genomes</vt:lpstr>
      <vt:lpstr>Genome annotation</vt:lpstr>
      <vt:lpstr>Genome annotation</vt:lpstr>
      <vt:lpstr>Genome annotation</vt:lpstr>
      <vt:lpstr>GENCODE and CCDS</vt:lpstr>
      <vt:lpstr>Ensembl and HAVANA merge</vt:lpstr>
      <vt:lpstr>Annotation of Non coding RNAs</vt:lpstr>
      <vt:lpstr>Annotation of Non coding RNAs</vt:lpstr>
      <vt:lpstr>Ensembl identifiers</vt:lpstr>
      <vt:lpstr>Ensembl genome browser</vt:lpstr>
      <vt:lpstr>Ensembl Rapid Release</vt:lpstr>
      <vt:lpstr>https://www.ensembl.org/index.html</vt:lpstr>
      <vt:lpstr>http://ensemblgenomes.org</vt:lpstr>
      <vt:lpstr>Release</vt:lpstr>
      <vt:lpstr>Ensembl: Archives</vt:lpstr>
      <vt:lpstr>Ensembl: Archives</vt:lpstr>
      <vt:lpstr>Ensembl: Archives</vt:lpstr>
      <vt:lpstr>Browse through genomes with Ensembl</vt:lpstr>
      <vt:lpstr>Ensembl home page</vt:lpstr>
      <vt:lpstr>Search</vt:lpstr>
      <vt:lpstr>Genome page</vt:lpstr>
      <vt:lpstr>Genome statistics</vt:lpstr>
      <vt:lpstr>Genome page</vt:lpstr>
      <vt:lpstr>Karyotype</vt:lpstr>
      <vt:lpstr>Statistics per chromosome</vt:lpstr>
      <vt:lpstr>Genome browser view</vt:lpstr>
      <vt:lpstr>Gene view</vt:lpstr>
      <vt:lpstr>Transcript view</vt:lpstr>
      <vt:lpstr>Browse Ensembl (part 1)  hands-on</vt:lpstr>
      <vt:lpstr>Ensembl tools</vt:lpstr>
      <vt:lpstr>Tools</vt:lpstr>
      <vt:lpstr>Tools</vt:lpstr>
      <vt:lpstr>Fetch data</vt:lpstr>
      <vt:lpstr>Use your own data</vt:lpstr>
      <vt:lpstr>Help and documentations</vt:lpstr>
      <vt:lpstr>Getting access to genomic data: Ensembl/BIOmart</vt:lpstr>
      <vt:lpstr>Access Ensembl’s data</vt:lpstr>
      <vt:lpstr>BioMart</vt:lpstr>
      <vt:lpstr>BioMart/Ensembl</vt:lpstr>
      <vt:lpstr>Example: Step 1 (Select datasets)</vt:lpstr>
      <vt:lpstr>Example: Step 2 (Filter)</vt:lpstr>
      <vt:lpstr>Example: Step 3 (Count results)</vt:lpstr>
      <vt:lpstr>Example: Step 4 (Select attributes)</vt:lpstr>
      <vt:lpstr>Example: Step 5 (get results)</vt:lpstr>
      <vt:lpstr>Ensembl/Biomart (part 2) hands-on</vt:lpstr>
    </vt:vector>
  </TitlesOfParts>
  <Company>IGBMC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Stephanie Le Gras</dc:creator>
  <cp:lastModifiedBy>Stéphanie Le Gras</cp:lastModifiedBy>
  <cp:revision>550</cp:revision>
  <cp:lastPrinted>2021-04-08T09:58:22Z</cp:lastPrinted>
  <dcterms:created xsi:type="dcterms:W3CDTF">2014-04-07T14:04:52Z</dcterms:created>
  <dcterms:modified xsi:type="dcterms:W3CDTF">2023-03-28T13:48:59Z</dcterms:modified>
</cp:coreProperties>
</file>